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4"/>
  </p:notesMasterIdLst>
  <p:sldIdLst>
    <p:sldId id="256" r:id="rId2"/>
    <p:sldId id="257" r:id="rId3"/>
    <p:sldId id="258" r:id="rId4"/>
    <p:sldId id="291" r:id="rId5"/>
    <p:sldId id="263" r:id="rId6"/>
    <p:sldId id="261" r:id="rId7"/>
    <p:sldId id="264" r:id="rId8"/>
    <p:sldId id="292" r:id="rId9"/>
    <p:sldId id="293" r:id="rId10"/>
    <p:sldId id="294" r:id="rId11"/>
    <p:sldId id="295" r:id="rId12"/>
    <p:sldId id="266" r:id="rId13"/>
    <p:sldId id="296" r:id="rId14"/>
    <p:sldId id="297" r:id="rId15"/>
    <p:sldId id="298" r:id="rId16"/>
    <p:sldId id="271" r:id="rId17"/>
    <p:sldId id="299" r:id="rId18"/>
    <p:sldId id="300" r:id="rId19"/>
    <p:sldId id="301" r:id="rId20"/>
    <p:sldId id="276" r:id="rId21"/>
    <p:sldId id="279" r:id="rId22"/>
    <p:sldId id="281" r:id="rId23"/>
    <p:sldId id="283" r:id="rId24"/>
    <p:sldId id="302" r:id="rId25"/>
    <p:sldId id="304" r:id="rId26"/>
    <p:sldId id="303" r:id="rId27"/>
    <p:sldId id="307" r:id="rId28"/>
    <p:sldId id="308" r:id="rId29"/>
    <p:sldId id="305" r:id="rId30"/>
    <p:sldId id="306" r:id="rId31"/>
    <p:sldId id="309" r:id="rId32"/>
    <p:sldId id="28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dro Lindeza" initials="PL" lastIdx="2" clrIdx="0">
    <p:extLst>
      <p:ext uri="{19B8F6BF-5375-455C-9EA6-DF929625EA0E}">
        <p15:presenceInfo xmlns:p15="http://schemas.microsoft.com/office/powerpoint/2012/main" userId="d81dc221a2c8d62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A3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3" autoAdjust="0"/>
    <p:restoredTop sz="83488" autoAdjust="0"/>
  </p:normalViewPr>
  <p:slideViewPr>
    <p:cSldViewPr snapToGrid="0">
      <p:cViewPr varScale="1">
        <p:scale>
          <a:sx n="56" d="100"/>
          <a:sy n="56" d="100"/>
        </p:scale>
        <p:origin x="1036"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4D2C4C-34B8-4BBC-B0D8-5DD57E3D17E9}" type="doc">
      <dgm:prSet loTypeId="urn:microsoft.com/office/officeart/2005/8/layout/radial6" loCatId="relationship" qsTypeId="urn:microsoft.com/office/officeart/2005/8/quickstyle/simple5" qsCatId="simple" csTypeId="urn:microsoft.com/office/officeart/2005/8/colors/colorful1" csCatId="colorful" phldr="1"/>
      <dgm:spPr/>
      <dgm:t>
        <a:bodyPr/>
        <a:lstStyle/>
        <a:p>
          <a:endParaRPr lang="pt-PT"/>
        </a:p>
      </dgm:t>
    </dgm:pt>
    <dgm:pt modelId="{3F5C0AEC-8118-4213-845E-49C0ED90D30F}">
      <dgm:prSet phldrT="[Text]"/>
      <dgm:spPr/>
      <dgm:t>
        <a:bodyPr/>
        <a:lstStyle/>
        <a:p>
          <a:r>
            <a:rPr lang="pt-PT" dirty="0"/>
            <a:t>Consensus</a:t>
          </a:r>
        </a:p>
      </dgm:t>
    </dgm:pt>
    <dgm:pt modelId="{5E9C91F8-0668-4E7E-948A-82A33B214D43}" type="parTrans" cxnId="{6FEB5121-5E0E-441A-B702-E79E0DE50F5D}">
      <dgm:prSet/>
      <dgm:spPr/>
      <dgm:t>
        <a:bodyPr/>
        <a:lstStyle/>
        <a:p>
          <a:endParaRPr lang="pt-PT"/>
        </a:p>
      </dgm:t>
    </dgm:pt>
    <dgm:pt modelId="{BF34463D-8433-4071-A36D-AEABFC41F8DC}" type="sibTrans" cxnId="{6FEB5121-5E0E-441A-B702-E79E0DE50F5D}">
      <dgm:prSet/>
      <dgm:spPr/>
      <dgm:t>
        <a:bodyPr/>
        <a:lstStyle/>
        <a:p>
          <a:endParaRPr lang="pt-PT"/>
        </a:p>
      </dgm:t>
    </dgm:pt>
    <dgm:pt modelId="{4F047A78-8B44-4E44-A633-36FC9AA6A0D6}">
      <dgm:prSet phldrT="[Text]"/>
      <dgm:spPr/>
      <dgm:t>
        <a:bodyPr/>
        <a:lstStyle/>
        <a:p>
          <a:r>
            <a:rPr lang="pt-PT" dirty="0"/>
            <a:t>Index 2</a:t>
          </a:r>
        </a:p>
        <a:p>
          <a:r>
            <a:rPr lang="pt-PT" dirty="0"/>
            <a:t>weight</a:t>
          </a:r>
        </a:p>
      </dgm:t>
    </dgm:pt>
    <dgm:pt modelId="{F5EF594A-51FB-4FC3-806C-EA5BE80D69DA}" type="parTrans" cxnId="{32FC43BE-4FCA-41BB-B46B-A5321A416832}">
      <dgm:prSet/>
      <dgm:spPr/>
      <dgm:t>
        <a:bodyPr/>
        <a:lstStyle/>
        <a:p>
          <a:endParaRPr lang="pt-PT"/>
        </a:p>
      </dgm:t>
    </dgm:pt>
    <dgm:pt modelId="{9955DFD6-E899-4D20-AC70-76FFBCA28194}" type="sibTrans" cxnId="{32FC43BE-4FCA-41BB-B46B-A5321A416832}">
      <dgm:prSet/>
      <dgm:spPr/>
      <dgm:t>
        <a:bodyPr/>
        <a:lstStyle/>
        <a:p>
          <a:endParaRPr lang="pt-PT"/>
        </a:p>
      </dgm:t>
    </dgm:pt>
    <dgm:pt modelId="{ED5999C3-0D58-41B9-B4DF-80BD3B1784ED}">
      <dgm:prSet phldrT="[Text]"/>
      <dgm:spPr/>
      <dgm:t>
        <a:bodyPr/>
        <a:lstStyle/>
        <a:p>
          <a:r>
            <a:rPr lang="pt-PT" dirty="0"/>
            <a:t>Index 3</a:t>
          </a:r>
        </a:p>
        <a:p>
          <a:r>
            <a:rPr lang="pt-PT" dirty="0"/>
            <a:t>weight</a:t>
          </a:r>
        </a:p>
      </dgm:t>
    </dgm:pt>
    <dgm:pt modelId="{C6D737CE-30B2-4CA6-A1B3-3B29BDB76A14}" type="parTrans" cxnId="{773928DC-7926-4911-8ACB-CA0C6778D496}">
      <dgm:prSet/>
      <dgm:spPr/>
      <dgm:t>
        <a:bodyPr/>
        <a:lstStyle/>
        <a:p>
          <a:endParaRPr lang="pt-PT"/>
        </a:p>
      </dgm:t>
    </dgm:pt>
    <dgm:pt modelId="{177CF7AB-F017-4413-BB09-B92BA20B5A0E}" type="sibTrans" cxnId="{773928DC-7926-4911-8ACB-CA0C6778D496}">
      <dgm:prSet/>
      <dgm:spPr/>
      <dgm:t>
        <a:bodyPr/>
        <a:lstStyle/>
        <a:p>
          <a:endParaRPr lang="pt-PT"/>
        </a:p>
      </dgm:t>
    </dgm:pt>
    <dgm:pt modelId="{40A04241-6724-4A5D-8764-7F6A17570063}">
      <dgm:prSet phldrT="[Text]"/>
      <dgm:spPr/>
      <dgm:t>
        <a:bodyPr/>
        <a:lstStyle/>
        <a:p>
          <a:r>
            <a:rPr lang="pt-PT" dirty="0"/>
            <a:t>Index 4</a:t>
          </a:r>
        </a:p>
        <a:p>
          <a:r>
            <a:rPr lang="pt-PT" dirty="0"/>
            <a:t>weight</a:t>
          </a:r>
        </a:p>
      </dgm:t>
    </dgm:pt>
    <dgm:pt modelId="{81C97F11-869F-4A24-AD2F-4EA696B0EFAE}" type="parTrans" cxnId="{54EBA330-BAA6-4852-B3B0-796B90CCF3C9}">
      <dgm:prSet/>
      <dgm:spPr/>
      <dgm:t>
        <a:bodyPr/>
        <a:lstStyle/>
        <a:p>
          <a:endParaRPr lang="pt-PT"/>
        </a:p>
      </dgm:t>
    </dgm:pt>
    <dgm:pt modelId="{90F22032-B4F3-48F6-9C0F-580191184404}" type="sibTrans" cxnId="{54EBA330-BAA6-4852-B3B0-796B90CCF3C9}">
      <dgm:prSet/>
      <dgm:spPr/>
      <dgm:t>
        <a:bodyPr/>
        <a:lstStyle/>
        <a:p>
          <a:endParaRPr lang="pt-PT"/>
        </a:p>
      </dgm:t>
    </dgm:pt>
    <dgm:pt modelId="{F72975CC-BEC4-42BF-9565-45F90BC0930F}">
      <dgm:prSet phldrT="[Text]"/>
      <dgm:spPr/>
      <dgm:t>
        <a:bodyPr/>
        <a:lstStyle/>
        <a:p>
          <a:r>
            <a:rPr lang="pt-PT" dirty="0"/>
            <a:t>Index 1 weight</a:t>
          </a:r>
        </a:p>
      </dgm:t>
    </dgm:pt>
    <dgm:pt modelId="{828210B5-D427-48AF-964D-84DAD9DA216B}" type="parTrans" cxnId="{B203174C-FC99-41C9-B2E6-8B9D8308FA35}">
      <dgm:prSet/>
      <dgm:spPr/>
      <dgm:t>
        <a:bodyPr/>
        <a:lstStyle/>
        <a:p>
          <a:endParaRPr lang="pt-PT"/>
        </a:p>
      </dgm:t>
    </dgm:pt>
    <dgm:pt modelId="{47913794-9FCE-46F6-AC5E-784D451F6B54}" type="sibTrans" cxnId="{B203174C-FC99-41C9-B2E6-8B9D8308FA35}">
      <dgm:prSet/>
      <dgm:spPr/>
      <dgm:t>
        <a:bodyPr/>
        <a:lstStyle/>
        <a:p>
          <a:endParaRPr lang="pt-PT"/>
        </a:p>
      </dgm:t>
    </dgm:pt>
    <dgm:pt modelId="{3988591E-D0F4-4C4C-8CE5-4AC09E169B99}" type="pres">
      <dgm:prSet presAssocID="{784D2C4C-34B8-4BBC-B0D8-5DD57E3D17E9}" presName="Name0" presStyleCnt="0">
        <dgm:presLayoutVars>
          <dgm:chMax val="1"/>
          <dgm:dir/>
          <dgm:animLvl val="ctr"/>
          <dgm:resizeHandles val="exact"/>
        </dgm:presLayoutVars>
      </dgm:prSet>
      <dgm:spPr/>
    </dgm:pt>
    <dgm:pt modelId="{29218B77-88DF-45DD-8E68-58A7D20088F4}" type="pres">
      <dgm:prSet presAssocID="{3F5C0AEC-8118-4213-845E-49C0ED90D30F}" presName="centerShape" presStyleLbl="node0" presStyleIdx="0" presStyleCnt="1"/>
      <dgm:spPr/>
    </dgm:pt>
    <dgm:pt modelId="{5E22DF77-7C19-4A80-97C6-F8E40A8AD630}" type="pres">
      <dgm:prSet presAssocID="{4F047A78-8B44-4E44-A633-36FC9AA6A0D6}" presName="node" presStyleLbl="node1" presStyleIdx="0" presStyleCnt="4">
        <dgm:presLayoutVars>
          <dgm:bulletEnabled val="1"/>
        </dgm:presLayoutVars>
      </dgm:prSet>
      <dgm:spPr/>
    </dgm:pt>
    <dgm:pt modelId="{FDB7F15D-AD86-4BB2-BEC0-FA4A55EB53EF}" type="pres">
      <dgm:prSet presAssocID="{4F047A78-8B44-4E44-A633-36FC9AA6A0D6}" presName="dummy" presStyleCnt="0"/>
      <dgm:spPr/>
    </dgm:pt>
    <dgm:pt modelId="{4B70E220-5988-4B48-B353-8722D5C52688}" type="pres">
      <dgm:prSet presAssocID="{9955DFD6-E899-4D20-AC70-76FFBCA28194}" presName="sibTrans" presStyleLbl="sibTrans2D1" presStyleIdx="0" presStyleCnt="4"/>
      <dgm:spPr/>
    </dgm:pt>
    <dgm:pt modelId="{3C1B5099-3FC9-4FF6-B033-07230EC2F3A4}" type="pres">
      <dgm:prSet presAssocID="{ED5999C3-0D58-41B9-B4DF-80BD3B1784ED}" presName="node" presStyleLbl="node1" presStyleIdx="1" presStyleCnt="4">
        <dgm:presLayoutVars>
          <dgm:bulletEnabled val="1"/>
        </dgm:presLayoutVars>
      </dgm:prSet>
      <dgm:spPr/>
    </dgm:pt>
    <dgm:pt modelId="{75984521-92F2-4E31-83F0-9F4D27E8CE92}" type="pres">
      <dgm:prSet presAssocID="{ED5999C3-0D58-41B9-B4DF-80BD3B1784ED}" presName="dummy" presStyleCnt="0"/>
      <dgm:spPr/>
    </dgm:pt>
    <dgm:pt modelId="{556FF42D-6750-4ED7-8751-13C7E453C289}" type="pres">
      <dgm:prSet presAssocID="{177CF7AB-F017-4413-BB09-B92BA20B5A0E}" presName="sibTrans" presStyleLbl="sibTrans2D1" presStyleIdx="1" presStyleCnt="4"/>
      <dgm:spPr/>
    </dgm:pt>
    <dgm:pt modelId="{DA94E3AF-E7E1-43A5-9827-066340387ADD}" type="pres">
      <dgm:prSet presAssocID="{40A04241-6724-4A5D-8764-7F6A17570063}" presName="node" presStyleLbl="node1" presStyleIdx="2" presStyleCnt="4">
        <dgm:presLayoutVars>
          <dgm:bulletEnabled val="1"/>
        </dgm:presLayoutVars>
      </dgm:prSet>
      <dgm:spPr/>
    </dgm:pt>
    <dgm:pt modelId="{00AFBFA3-2440-4489-96A0-6302918CD9AC}" type="pres">
      <dgm:prSet presAssocID="{40A04241-6724-4A5D-8764-7F6A17570063}" presName="dummy" presStyleCnt="0"/>
      <dgm:spPr/>
    </dgm:pt>
    <dgm:pt modelId="{EA667DFA-34A0-4E51-8A5A-1CB17BA74009}" type="pres">
      <dgm:prSet presAssocID="{90F22032-B4F3-48F6-9C0F-580191184404}" presName="sibTrans" presStyleLbl="sibTrans2D1" presStyleIdx="2" presStyleCnt="4"/>
      <dgm:spPr/>
    </dgm:pt>
    <dgm:pt modelId="{27011BC2-58A3-4FEA-ACBB-DC748336F60E}" type="pres">
      <dgm:prSet presAssocID="{F72975CC-BEC4-42BF-9565-45F90BC0930F}" presName="node" presStyleLbl="node1" presStyleIdx="3" presStyleCnt="4">
        <dgm:presLayoutVars>
          <dgm:bulletEnabled val="1"/>
        </dgm:presLayoutVars>
      </dgm:prSet>
      <dgm:spPr/>
    </dgm:pt>
    <dgm:pt modelId="{A6AE1520-CDEA-4228-A8A9-6623FE359CB6}" type="pres">
      <dgm:prSet presAssocID="{F72975CC-BEC4-42BF-9565-45F90BC0930F}" presName="dummy" presStyleCnt="0"/>
      <dgm:spPr/>
    </dgm:pt>
    <dgm:pt modelId="{F814888A-C087-473C-A53D-1BF0D1C608C2}" type="pres">
      <dgm:prSet presAssocID="{47913794-9FCE-46F6-AC5E-784D451F6B54}" presName="sibTrans" presStyleLbl="sibTrans2D1" presStyleIdx="3" presStyleCnt="4"/>
      <dgm:spPr/>
    </dgm:pt>
  </dgm:ptLst>
  <dgm:cxnLst>
    <dgm:cxn modelId="{6FEB5121-5E0E-441A-B702-E79E0DE50F5D}" srcId="{784D2C4C-34B8-4BBC-B0D8-5DD57E3D17E9}" destId="{3F5C0AEC-8118-4213-845E-49C0ED90D30F}" srcOrd="0" destOrd="0" parTransId="{5E9C91F8-0668-4E7E-948A-82A33B214D43}" sibTransId="{BF34463D-8433-4071-A36D-AEABFC41F8DC}"/>
    <dgm:cxn modelId="{0772552B-7C20-4235-847D-5D416F2AA4AF}" type="presOf" srcId="{ED5999C3-0D58-41B9-B4DF-80BD3B1784ED}" destId="{3C1B5099-3FC9-4FF6-B033-07230EC2F3A4}" srcOrd="0" destOrd="0" presId="urn:microsoft.com/office/officeart/2005/8/layout/radial6"/>
    <dgm:cxn modelId="{54EBA330-BAA6-4852-B3B0-796B90CCF3C9}" srcId="{3F5C0AEC-8118-4213-845E-49C0ED90D30F}" destId="{40A04241-6724-4A5D-8764-7F6A17570063}" srcOrd="2" destOrd="0" parTransId="{81C97F11-869F-4A24-AD2F-4EA696B0EFAE}" sibTransId="{90F22032-B4F3-48F6-9C0F-580191184404}"/>
    <dgm:cxn modelId="{9B019A5B-03FD-4790-8575-4AE09803C8C8}" type="presOf" srcId="{F72975CC-BEC4-42BF-9565-45F90BC0930F}" destId="{27011BC2-58A3-4FEA-ACBB-DC748336F60E}" srcOrd="0" destOrd="0" presId="urn:microsoft.com/office/officeart/2005/8/layout/radial6"/>
    <dgm:cxn modelId="{B203174C-FC99-41C9-B2E6-8B9D8308FA35}" srcId="{3F5C0AEC-8118-4213-845E-49C0ED90D30F}" destId="{F72975CC-BEC4-42BF-9565-45F90BC0930F}" srcOrd="3" destOrd="0" parTransId="{828210B5-D427-48AF-964D-84DAD9DA216B}" sibTransId="{47913794-9FCE-46F6-AC5E-784D451F6B54}"/>
    <dgm:cxn modelId="{4F111D4D-FE39-4B7C-86B3-170E539D0963}" type="presOf" srcId="{177CF7AB-F017-4413-BB09-B92BA20B5A0E}" destId="{556FF42D-6750-4ED7-8751-13C7E453C289}" srcOrd="0" destOrd="0" presId="urn:microsoft.com/office/officeart/2005/8/layout/radial6"/>
    <dgm:cxn modelId="{42A61180-4DC5-47E3-8104-753C70FDAC0E}" type="presOf" srcId="{9955DFD6-E899-4D20-AC70-76FFBCA28194}" destId="{4B70E220-5988-4B48-B353-8722D5C52688}" srcOrd="0" destOrd="0" presId="urn:microsoft.com/office/officeart/2005/8/layout/radial6"/>
    <dgm:cxn modelId="{5FD8E6A1-F7F4-4951-B5B5-8CB2CBB0B771}" type="presOf" srcId="{784D2C4C-34B8-4BBC-B0D8-5DD57E3D17E9}" destId="{3988591E-D0F4-4C4C-8CE5-4AC09E169B99}" srcOrd="0" destOrd="0" presId="urn:microsoft.com/office/officeart/2005/8/layout/radial6"/>
    <dgm:cxn modelId="{06A65DAA-1CE9-4EBA-96C2-A070B1310B0F}" type="presOf" srcId="{40A04241-6724-4A5D-8764-7F6A17570063}" destId="{DA94E3AF-E7E1-43A5-9827-066340387ADD}" srcOrd="0" destOrd="0" presId="urn:microsoft.com/office/officeart/2005/8/layout/radial6"/>
    <dgm:cxn modelId="{32FC43BE-4FCA-41BB-B46B-A5321A416832}" srcId="{3F5C0AEC-8118-4213-845E-49C0ED90D30F}" destId="{4F047A78-8B44-4E44-A633-36FC9AA6A0D6}" srcOrd="0" destOrd="0" parTransId="{F5EF594A-51FB-4FC3-806C-EA5BE80D69DA}" sibTransId="{9955DFD6-E899-4D20-AC70-76FFBCA28194}"/>
    <dgm:cxn modelId="{74D393D8-B1C6-4AD5-BEDE-72B15D5E5793}" type="presOf" srcId="{90F22032-B4F3-48F6-9C0F-580191184404}" destId="{EA667DFA-34A0-4E51-8A5A-1CB17BA74009}" srcOrd="0" destOrd="0" presId="urn:microsoft.com/office/officeart/2005/8/layout/radial6"/>
    <dgm:cxn modelId="{773928DC-7926-4911-8ACB-CA0C6778D496}" srcId="{3F5C0AEC-8118-4213-845E-49C0ED90D30F}" destId="{ED5999C3-0D58-41B9-B4DF-80BD3B1784ED}" srcOrd="1" destOrd="0" parTransId="{C6D737CE-30B2-4CA6-A1B3-3B29BDB76A14}" sibTransId="{177CF7AB-F017-4413-BB09-B92BA20B5A0E}"/>
    <dgm:cxn modelId="{D00E33E2-0B8E-4EC7-96BB-DE3BE9763656}" type="presOf" srcId="{47913794-9FCE-46F6-AC5E-784D451F6B54}" destId="{F814888A-C087-473C-A53D-1BF0D1C608C2}" srcOrd="0" destOrd="0" presId="urn:microsoft.com/office/officeart/2005/8/layout/radial6"/>
    <dgm:cxn modelId="{3020C6F5-858A-42ED-9890-0BB01023F68F}" type="presOf" srcId="{3F5C0AEC-8118-4213-845E-49C0ED90D30F}" destId="{29218B77-88DF-45DD-8E68-58A7D20088F4}" srcOrd="0" destOrd="0" presId="urn:microsoft.com/office/officeart/2005/8/layout/radial6"/>
    <dgm:cxn modelId="{599C3AF9-FC3A-45EF-B0A8-A2AAE3BFE87A}" type="presOf" srcId="{4F047A78-8B44-4E44-A633-36FC9AA6A0D6}" destId="{5E22DF77-7C19-4A80-97C6-F8E40A8AD630}" srcOrd="0" destOrd="0" presId="urn:microsoft.com/office/officeart/2005/8/layout/radial6"/>
    <dgm:cxn modelId="{A36E024C-AC04-48E6-AC62-58772D4FCFB0}" type="presParOf" srcId="{3988591E-D0F4-4C4C-8CE5-4AC09E169B99}" destId="{29218B77-88DF-45DD-8E68-58A7D20088F4}" srcOrd="0" destOrd="0" presId="urn:microsoft.com/office/officeart/2005/8/layout/radial6"/>
    <dgm:cxn modelId="{EE7FD282-BB7C-48E3-8582-FC9E85105DBC}" type="presParOf" srcId="{3988591E-D0F4-4C4C-8CE5-4AC09E169B99}" destId="{5E22DF77-7C19-4A80-97C6-F8E40A8AD630}" srcOrd="1" destOrd="0" presId="urn:microsoft.com/office/officeart/2005/8/layout/radial6"/>
    <dgm:cxn modelId="{108A3820-3E6A-402B-8AD6-BD712E34FB7B}" type="presParOf" srcId="{3988591E-D0F4-4C4C-8CE5-4AC09E169B99}" destId="{FDB7F15D-AD86-4BB2-BEC0-FA4A55EB53EF}" srcOrd="2" destOrd="0" presId="urn:microsoft.com/office/officeart/2005/8/layout/radial6"/>
    <dgm:cxn modelId="{6CA7ADC6-7E2F-4D8D-B6C5-E2E16BF101FE}" type="presParOf" srcId="{3988591E-D0F4-4C4C-8CE5-4AC09E169B99}" destId="{4B70E220-5988-4B48-B353-8722D5C52688}" srcOrd="3" destOrd="0" presId="urn:microsoft.com/office/officeart/2005/8/layout/radial6"/>
    <dgm:cxn modelId="{D050CE62-617B-4D84-9327-A75698084894}" type="presParOf" srcId="{3988591E-D0F4-4C4C-8CE5-4AC09E169B99}" destId="{3C1B5099-3FC9-4FF6-B033-07230EC2F3A4}" srcOrd="4" destOrd="0" presId="urn:microsoft.com/office/officeart/2005/8/layout/radial6"/>
    <dgm:cxn modelId="{94868E86-BF14-4450-8378-BC5DE40A3F7D}" type="presParOf" srcId="{3988591E-D0F4-4C4C-8CE5-4AC09E169B99}" destId="{75984521-92F2-4E31-83F0-9F4D27E8CE92}" srcOrd="5" destOrd="0" presId="urn:microsoft.com/office/officeart/2005/8/layout/radial6"/>
    <dgm:cxn modelId="{1BB84F05-252D-40A3-8E58-213EF478433E}" type="presParOf" srcId="{3988591E-D0F4-4C4C-8CE5-4AC09E169B99}" destId="{556FF42D-6750-4ED7-8751-13C7E453C289}" srcOrd="6" destOrd="0" presId="urn:microsoft.com/office/officeart/2005/8/layout/radial6"/>
    <dgm:cxn modelId="{40C99F9B-D93C-4A44-B4C7-4F5225B80D94}" type="presParOf" srcId="{3988591E-D0F4-4C4C-8CE5-4AC09E169B99}" destId="{DA94E3AF-E7E1-43A5-9827-066340387ADD}" srcOrd="7" destOrd="0" presId="urn:microsoft.com/office/officeart/2005/8/layout/radial6"/>
    <dgm:cxn modelId="{A0A5B6F2-E1E0-4981-A7E1-294E03701C2C}" type="presParOf" srcId="{3988591E-D0F4-4C4C-8CE5-4AC09E169B99}" destId="{00AFBFA3-2440-4489-96A0-6302918CD9AC}" srcOrd="8" destOrd="0" presId="urn:microsoft.com/office/officeart/2005/8/layout/radial6"/>
    <dgm:cxn modelId="{00685656-BD3B-4995-B534-E17DDBDA5D6B}" type="presParOf" srcId="{3988591E-D0F4-4C4C-8CE5-4AC09E169B99}" destId="{EA667DFA-34A0-4E51-8A5A-1CB17BA74009}" srcOrd="9" destOrd="0" presId="urn:microsoft.com/office/officeart/2005/8/layout/radial6"/>
    <dgm:cxn modelId="{EA5E8EF2-55E2-4AC5-B122-E39D7FFBDC45}" type="presParOf" srcId="{3988591E-D0F4-4C4C-8CE5-4AC09E169B99}" destId="{27011BC2-58A3-4FEA-ACBB-DC748336F60E}" srcOrd="10" destOrd="0" presId="urn:microsoft.com/office/officeart/2005/8/layout/radial6"/>
    <dgm:cxn modelId="{F65C43DD-7FB0-4B08-B6C6-A3A32A7D4B1E}" type="presParOf" srcId="{3988591E-D0F4-4C4C-8CE5-4AC09E169B99}" destId="{A6AE1520-CDEA-4228-A8A9-6623FE359CB6}" srcOrd="11" destOrd="0" presId="urn:microsoft.com/office/officeart/2005/8/layout/radial6"/>
    <dgm:cxn modelId="{6B71CECC-5E9F-4254-AE70-68AEEF14567F}" type="presParOf" srcId="{3988591E-D0F4-4C4C-8CE5-4AC09E169B99}" destId="{F814888A-C087-473C-A53D-1BF0D1C608C2}"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4888A-C087-473C-A53D-1BF0D1C608C2}">
      <dsp:nvSpPr>
        <dsp:cNvPr id="0" name=""/>
        <dsp:cNvSpPr/>
      </dsp:nvSpPr>
      <dsp:spPr>
        <a:xfrm>
          <a:off x="3312640" y="463872"/>
          <a:ext cx="3094980" cy="3094980"/>
        </a:xfrm>
        <a:prstGeom prst="blockArc">
          <a:avLst>
            <a:gd name="adj1" fmla="val 10800000"/>
            <a:gd name="adj2" fmla="val 16200000"/>
            <a:gd name="adj3" fmla="val 4637"/>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5">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sp>
    <dsp:sp modelId="{EA667DFA-34A0-4E51-8A5A-1CB17BA74009}">
      <dsp:nvSpPr>
        <dsp:cNvPr id="0" name=""/>
        <dsp:cNvSpPr/>
      </dsp:nvSpPr>
      <dsp:spPr>
        <a:xfrm>
          <a:off x="3312640" y="463872"/>
          <a:ext cx="3094980" cy="3094980"/>
        </a:xfrm>
        <a:prstGeom prst="blockArc">
          <a:avLst>
            <a:gd name="adj1" fmla="val 5400000"/>
            <a:gd name="adj2" fmla="val 10800000"/>
            <a:gd name="adj3" fmla="val 4637"/>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4">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sp>
    <dsp:sp modelId="{556FF42D-6750-4ED7-8751-13C7E453C289}">
      <dsp:nvSpPr>
        <dsp:cNvPr id="0" name=""/>
        <dsp:cNvSpPr/>
      </dsp:nvSpPr>
      <dsp:spPr>
        <a:xfrm>
          <a:off x="3312640" y="463872"/>
          <a:ext cx="3094980" cy="3094980"/>
        </a:xfrm>
        <a:prstGeom prst="blockArc">
          <a:avLst>
            <a:gd name="adj1" fmla="val 0"/>
            <a:gd name="adj2" fmla="val 5400000"/>
            <a:gd name="adj3" fmla="val 4637"/>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3">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sp>
    <dsp:sp modelId="{4B70E220-5988-4B48-B353-8722D5C52688}">
      <dsp:nvSpPr>
        <dsp:cNvPr id="0" name=""/>
        <dsp:cNvSpPr/>
      </dsp:nvSpPr>
      <dsp:spPr>
        <a:xfrm>
          <a:off x="3312640" y="463872"/>
          <a:ext cx="3094980" cy="3094980"/>
        </a:xfrm>
        <a:prstGeom prst="blockArc">
          <a:avLst>
            <a:gd name="adj1" fmla="val 16200000"/>
            <a:gd name="adj2" fmla="val 0"/>
            <a:gd name="adj3" fmla="val 4637"/>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2">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sp>
    <dsp:sp modelId="{29218B77-88DF-45DD-8E68-58A7D20088F4}">
      <dsp:nvSpPr>
        <dsp:cNvPr id="0" name=""/>
        <dsp:cNvSpPr/>
      </dsp:nvSpPr>
      <dsp:spPr>
        <a:xfrm>
          <a:off x="4148197" y="1299429"/>
          <a:ext cx="1423866" cy="1423866"/>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pt-PT" sz="1900" kern="1200" dirty="0"/>
            <a:t>Consensus</a:t>
          </a:r>
        </a:p>
      </dsp:txBody>
      <dsp:txXfrm>
        <a:off x="4356717" y="1507949"/>
        <a:ext cx="1006826" cy="1006826"/>
      </dsp:txXfrm>
    </dsp:sp>
    <dsp:sp modelId="{5E22DF77-7C19-4A80-97C6-F8E40A8AD630}">
      <dsp:nvSpPr>
        <dsp:cNvPr id="0" name=""/>
        <dsp:cNvSpPr/>
      </dsp:nvSpPr>
      <dsp:spPr>
        <a:xfrm>
          <a:off x="4361777" y="1400"/>
          <a:ext cx="996706" cy="996706"/>
        </a:xfrm>
        <a:prstGeom prst="ellipse">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2">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pt-PT" sz="1700" kern="1200" dirty="0"/>
            <a:t>Index 2</a:t>
          </a:r>
        </a:p>
        <a:p>
          <a:pPr marL="0" lvl="0" indent="0" algn="ctr" defTabSz="755650">
            <a:lnSpc>
              <a:spcPct val="90000"/>
            </a:lnSpc>
            <a:spcBef>
              <a:spcPct val="0"/>
            </a:spcBef>
            <a:spcAft>
              <a:spcPct val="35000"/>
            </a:spcAft>
            <a:buNone/>
          </a:pPr>
          <a:r>
            <a:rPr lang="pt-PT" sz="1700" kern="1200" dirty="0"/>
            <a:t>weight</a:t>
          </a:r>
        </a:p>
      </dsp:txBody>
      <dsp:txXfrm>
        <a:off x="4507741" y="147364"/>
        <a:ext cx="704778" cy="704778"/>
      </dsp:txXfrm>
    </dsp:sp>
    <dsp:sp modelId="{3C1B5099-3FC9-4FF6-B033-07230EC2F3A4}">
      <dsp:nvSpPr>
        <dsp:cNvPr id="0" name=""/>
        <dsp:cNvSpPr/>
      </dsp:nvSpPr>
      <dsp:spPr>
        <a:xfrm>
          <a:off x="5873386" y="1513009"/>
          <a:ext cx="996706" cy="996706"/>
        </a:xfrm>
        <a:prstGeom prst="ellipse">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3">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pt-PT" sz="1700" kern="1200" dirty="0"/>
            <a:t>Index 3</a:t>
          </a:r>
        </a:p>
        <a:p>
          <a:pPr marL="0" lvl="0" indent="0" algn="ctr" defTabSz="755650">
            <a:lnSpc>
              <a:spcPct val="90000"/>
            </a:lnSpc>
            <a:spcBef>
              <a:spcPct val="0"/>
            </a:spcBef>
            <a:spcAft>
              <a:spcPct val="35000"/>
            </a:spcAft>
            <a:buNone/>
          </a:pPr>
          <a:r>
            <a:rPr lang="pt-PT" sz="1700" kern="1200" dirty="0"/>
            <a:t>weight</a:t>
          </a:r>
        </a:p>
      </dsp:txBody>
      <dsp:txXfrm>
        <a:off x="6019350" y="1658973"/>
        <a:ext cx="704778" cy="704778"/>
      </dsp:txXfrm>
    </dsp:sp>
    <dsp:sp modelId="{DA94E3AF-E7E1-43A5-9827-066340387ADD}">
      <dsp:nvSpPr>
        <dsp:cNvPr id="0" name=""/>
        <dsp:cNvSpPr/>
      </dsp:nvSpPr>
      <dsp:spPr>
        <a:xfrm>
          <a:off x="4361777" y="3024618"/>
          <a:ext cx="996706" cy="996706"/>
        </a:xfrm>
        <a:prstGeom prst="ellipse">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4">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pt-PT" sz="1700" kern="1200" dirty="0"/>
            <a:t>Index 4</a:t>
          </a:r>
        </a:p>
        <a:p>
          <a:pPr marL="0" lvl="0" indent="0" algn="ctr" defTabSz="755650">
            <a:lnSpc>
              <a:spcPct val="90000"/>
            </a:lnSpc>
            <a:spcBef>
              <a:spcPct val="0"/>
            </a:spcBef>
            <a:spcAft>
              <a:spcPct val="35000"/>
            </a:spcAft>
            <a:buNone/>
          </a:pPr>
          <a:r>
            <a:rPr lang="pt-PT" sz="1700" kern="1200" dirty="0"/>
            <a:t>weight</a:t>
          </a:r>
        </a:p>
      </dsp:txBody>
      <dsp:txXfrm>
        <a:off x="4507741" y="3170582"/>
        <a:ext cx="704778" cy="704778"/>
      </dsp:txXfrm>
    </dsp:sp>
    <dsp:sp modelId="{27011BC2-58A3-4FEA-ACBB-DC748336F60E}">
      <dsp:nvSpPr>
        <dsp:cNvPr id="0" name=""/>
        <dsp:cNvSpPr/>
      </dsp:nvSpPr>
      <dsp:spPr>
        <a:xfrm>
          <a:off x="2850168" y="1513009"/>
          <a:ext cx="996706" cy="996706"/>
        </a:xfrm>
        <a:prstGeom prst="ellipse">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5">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pt-PT" sz="1700" kern="1200" dirty="0"/>
            <a:t>Index 1 weight</a:t>
          </a:r>
        </a:p>
      </dsp:txBody>
      <dsp:txXfrm>
        <a:off x="2996132" y="1658973"/>
        <a:ext cx="704778" cy="70477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a:extLst>
              <a:ext uri="{FF2B5EF4-FFF2-40B4-BE49-F238E27FC236}">
                <a16:creationId xmlns:a16="http://schemas.microsoft.com/office/drawing/2014/main" id="{FE4E5DE1-A6CF-493D-BA86-8BA86F2E2D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Posição da Data 2">
            <a:extLst>
              <a:ext uri="{FF2B5EF4-FFF2-40B4-BE49-F238E27FC236}">
                <a16:creationId xmlns:a16="http://schemas.microsoft.com/office/drawing/2014/main" id="{1B2FCACF-AB16-4091-A621-E37F01182121}"/>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1B8B6B-96F8-4D16-8E4F-4787C8C52F26}" type="datetimeFigureOut">
              <a:rPr lang="en-GB" smtClean="0"/>
              <a:t>23/06/2020</a:t>
            </a:fld>
            <a:endParaRPr lang="en-GB"/>
          </a:p>
        </p:txBody>
      </p:sp>
      <p:sp>
        <p:nvSpPr>
          <p:cNvPr id="4" name="Marcador de Posição da Imagem do Diapositivo 3">
            <a:extLst>
              <a:ext uri="{FF2B5EF4-FFF2-40B4-BE49-F238E27FC236}">
                <a16:creationId xmlns:a16="http://schemas.microsoft.com/office/drawing/2014/main" id="{3269C245-7484-4708-9AEE-06FB6793772E}"/>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Posição de Notas 4">
            <a:extLst>
              <a:ext uri="{FF2B5EF4-FFF2-40B4-BE49-F238E27FC236}">
                <a16:creationId xmlns:a16="http://schemas.microsoft.com/office/drawing/2014/main" id="{BA941D1E-E688-45A0-B33F-262AC65B1276}"/>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6" name="Marcador de Posição do Rodapé 5">
            <a:extLst>
              <a:ext uri="{FF2B5EF4-FFF2-40B4-BE49-F238E27FC236}">
                <a16:creationId xmlns:a16="http://schemas.microsoft.com/office/drawing/2014/main" id="{E16FEB95-DC20-45B2-A49C-D54BAC7A7751}"/>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Posição do Número do Diapositivo 6">
            <a:extLst>
              <a:ext uri="{FF2B5EF4-FFF2-40B4-BE49-F238E27FC236}">
                <a16:creationId xmlns:a16="http://schemas.microsoft.com/office/drawing/2014/main" id="{63A557B9-ECDA-4C4A-AA78-974FDE0E687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FED84E-E6AB-47E4-B1EC-5E81F0D2CA8B}" type="slidenum">
              <a:rPr lang="en-GB" smtClean="0"/>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GB" dirty="0"/>
              <a:t>Vou </a:t>
            </a:r>
            <a:r>
              <a:rPr lang="en-GB" dirty="0" err="1"/>
              <a:t>falar</a:t>
            </a:r>
            <a:r>
              <a:rPr lang="en-GB" dirty="0"/>
              <a:t> de </a:t>
            </a:r>
          </a:p>
          <a:p>
            <a:br>
              <a:rPr lang="en-GB" dirty="0"/>
            </a:br>
            <a:r>
              <a:rPr lang="en-GB" dirty="0" err="1"/>
              <a:t>Vamos</a:t>
            </a:r>
            <a:r>
              <a:rPr lang="en-GB" dirty="0"/>
              <a:t> </a:t>
            </a:r>
            <a:r>
              <a:rPr lang="en-GB" dirty="0" err="1"/>
              <a:t>então</a:t>
            </a:r>
            <a:r>
              <a:rPr lang="en-GB" dirty="0"/>
              <a:t> </a:t>
            </a:r>
            <a:r>
              <a:rPr lang="en-GB" dirty="0" err="1"/>
              <a:t>perceber</a:t>
            </a:r>
            <a:r>
              <a:rPr lang="en-GB" dirty="0"/>
              <a:t> do que se </a:t>
            </a:r>
            <a:r>
              <a:rPr lang="en-GB" dirty="0" err="1"/>
              <a:t>trata</a:t>
            </a:r>
            <a:endParaRPr lang="en-GB" dirty="0"/>
          </a:p>
          <a:p>
            <a:endParaRPr lang="en-GB" dirty="0"/>
          </a:p>
        </p:txBody>
      </p:sp>
      <p:sp>
        <p:nvSpPr>
          <p:cNvPr id="4" name="Marcador de Posição do Número do Diapositivo 3"/>
          <p:cNvSpPr>
            <a:spLocks noGrp="1"/>
          </p:cNvSpPr>
          <p:nvPr>
            <p:ph type="sldNum" sz="quarter" idx="5"/>
          </p:nvPr>
        </p:nvSpPr>
        <p:spPr/>
        <p:txBody>
          <a:bodyPr/>
          <a:lstStyle/>
          <a:p>
            <a:fld id="{E0BECBBD-4257-4311-998D-8288C93AD0F9}" type="slidenum">
              <a:rPr lang="en-GB" smtClean="0"/>
              <a:t>1</a:t>
            </a:fld>
            <a:endParaRPr lang="en-GB"/>
          </a:p>
        </p:txBody>
      </p:sp>
    </p:spTree>
    <p:extLst>
      <p:ext uri="{BB962C8B-B14F-4D97-AF65-F5344CB8AC3E}">
        <p14:creationId xmlns:p14="http://schemas.microsoft.com/office/powerpoint/2010/main" val="2049009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171450" indent="-171450">
              <a:buFontTx/>
              <a:buChar char="-"/>
            </a:pPr>
            <a:r>
              <a:rPr lang="en-GB" dirty="0" err="1"/>
              <a:t>Entropia</a:t>
            </a:r>
            <a:r>
              <a:rPr lang="en-GB" dirty="0"/>
              <a:t> é a </a:t>
            </a:r>
            <a:r>
              <a:rPr lang="en-GB" dirty="0" err="1"/>
              <a:t>incerteza</a:t>
            </a:r>
            <a:r>
              <a:rPr lang="en-GB" dirty="0"/>
              <a:t> </a:t>
            </a:r>
            <a:r>
              <a:rPr lang="en-GB" dirty="0" err="1"/>
              <a:t>sobre</a:t>
            </a:r>
            <a:r>
              <a:rPr lang="en-GB" dirty="0"/>
              <a:t> um dado </a:t>
            </a:r>
            <a:r>
              <a:rPr lang="en-GB" dirty="0" err="1"/>
              <a:t>ponto</a:t>
            </a:r>
            <a:r>
              <a:rPr lang="en-GB" dirty="0"/>
              <a:t> </a:t>
            </a:r>
            <a:r>
              <a:rPr lang="en-GB" dirty="0" err="1"/>
              <a:t>estar</a:t>
            </a:r>
            <a:r>
              <a:rPr lang="en-GB" dirty="0"/>
              <a:t> </a:t>
            </a:r>
            <a:r>
              <a:rPr lang="en-GB" dirty="0" err="1"/>
              <a:t>num</a:t>
            </a:r>
            <a:r>
              <a:rPr lang="en-GB" dirty="0"/>
              <a:t> cluster </a:t>
            </a:r>
            <a:r>
              <a:rPr lang="en-GB" dirty="0" err="1"/>
              <a:t>especifico</a:t>
            </a:r>
            <a:endParaRPr lang="en-GB" dirty="0"/>
          </a:p>
          <a:p>
            <a:pPr marL="171450" indent="-171450">
              <a:buFontTx/>
              <a:buChar char="-"/>
            </a:pPr>
            <a:r>
              <a:rPr lang="en-GB" dirty="0" err="1"/>
              <a:t>Informação</a:t>
            </a:r>
            <a:r>
              <a:rPr lang="en-GB" dirty="0"/>
              <a:t> </a:t>
            </a:r>
            <a:r>
              <a:rPr lang="en-GB" dirty="0" err="1"/>
              <a:t>mútua</a:t>
            </a:r>
            <a:r>
              <a:rPr lang="en-GB" dirty="0"/>
              <a:t> </a:t>
            </a:r>
            <a:r>
              <a:rPr lang="en-GB" dirty="0" err="1"/>
              <a:t>mede</a:t>
            </a:r>
            <a:r>
              <a:rPr lang="en-GB" dirty="0"/>
              <a:t> a </a:t>
            </a:r>
            <a:r>
              <a:rPr lang="en-GB" dirty="0" err="1"/>
              <a:t>informação</a:t>
            </a:r>
            <a:r>
              <a:rPr lang="en-GB" dirty="0"/>
              <a:t> que um clustering </a:t>
            </a:r>
            <a:r>
              <a:rPr lang="en-GB" dirty="0" err="1"/>
              <a:t>tem</a:t>
            </a:r>
            <a:r>
              <a:rPr lang="en-GB" dirty="0"/>
              <a:t> </a:t>
            </a:r>
            <a:r>
              <a:rPr lang="en-GB" dirty="0" err="1"/>
              <a:t>sobre</a:t>
            </a:r>
            <a:r>
              <a:rPr lang="en-GB" dirty="0"/>
              <a:t> o outro</a:t>
            </a:r>
          </a:p>
        </p:txBody>
      </p:sp>
      <p:sp>
        <p:nvSpPr>
          <p:cNvPr id="4" name="Marcador de Posição do Número do Diapositivo 3"/>
          <p:cNvSpPr>
            <a:spLocks noGrp="1"/>
          </p:cNvSpPr>
          <p:nvPr>
            <p:ph type="sldNum" sz="quarter" idx="5"/>
          </p:nvPr>
        </p:nvSpPr>
        <p:spPr/>
        <p:txBody>
          <a:bodyPr/>
          <a:lstStyle/>
          <a:p>
            <a:fld id="{E0BECBBD-4257-4311-998D-8288C93AD0F9}" type="slidenum">
              <a:rPr lang="en-GB" smtClean="0"/>
              <a:t>10</a:t>
            </a:fld>
            <a:endParaRPr lang="en-GB"/>
          </a:p>
        </p:txBody>
      </p:sp>
    </p:spTree>
    <p:extLst>
      <p:ext uri="{BB962C8B-B14F-4D97-AF65-F5344CB8AC3E}">
        <p14:creationId xmlns:p14="http://schemas.microsoft.com/office/powerpoint/2010/main" val="282027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171450" indent="-171450">
              <a:buFontTx/>
              <a:buChar char="-"/>
            </a:pPr>
            <a:r>
              <a:rPr lang="en-GB" dirty="0" err="1"/>
              <a:t>Baseado</a:t>
            </a:r>
            <a:r>
              <a:rPr lang="en-GB" dirty="0"/>
              <a:t> </a:t>
            </a:r>
            <a:r>
              <a:rPr lang="en-GB" dirty="0" err="1"/>
              <a:t>na</a:t>
            </a:r>
            <a:r>
              <a:rPr lang="en-GB" dirty="0"/>
              <a:t> </a:t>
            </a:r>
            <a:r>
              <a:rPr lang="en-GB" dirty="0" err="1"/>
              <a:t>interseção</a:t>
            </a:r>
            <a:r>
              <a:rPr lang="en-GB" dirty="0"/>
              <a:t> </a:t>
            </a:r>
            <a:r>
              <a:rPr lang="en-GB" dirty="0" err="1"/>
              <a:t>máxima</a:t>
            </a:r>
            <a:r>
              <a:rPr lang="en-GB" dirty="0"/>
              <a:t> entre clusters</a:t>
            </a:r>
          </a:p>
          <a:p>
            <a:pPr marL="171450" indent="-171450">
              <a:buFontTx/>
              <a:buChar char="-"/>
            </a:pPr>
            <a:r>
              <a:rPr lang="en-GB" dirty="0"/>
              <a:t>Para o </a:t>
            </a:r>
            <a:r>
              <a:rPr lang="en-GB" dirty="0" err="1"/>
              <a:t>calculo</a:t>
            </a:r>
            <a:r>
              <a:rPr lang="en-GB" dirty="0"/>
              <a:t> </a:t>
            </a:r>
            <a:r>
              <a:rPr lang="en-GB" dirty="0" err="1"/>
              <a:t>usamos</a:t>
            </a:r>
            <a:r>
              <a:rPr lang="en-GB" dirty="0"/>
              <a:t> </a:t>
            </a:r>
            <a:r>
              <a:rPr lang="en-GB" dirty="0" err="1"/>
              <a:t>uma</a:t>
            </a:r>
            <a:r>
              <a:rPr lang="en-GB" dirty="0"/>
              <a:t> </a:t>
            </a:r>
            <a:r>
              <a:rPr lang="en-GB" dirty="0" err="1"/>
              <a:t>matriz</a:t>
            </a:r>
            <a:r>
              <a:rPr lang="en-GB" dirty="0"/>
              <a:t> de </a:t>
            </a:r>
            <a:r>
              <a:rPr lang="en-GB" dirty="0" err="1"/>
              <a:t>contingencia</a:t>
            </a:r>
            <a:endParaRPr lang="en-GB" dirty="0"/>
          </a:p>
        </p:txBody>
      </p:sp>
      <p:sp>
        <p:nvSpPr>
          <p:cNvPr id="4" name="Marcador de Posição do Número do Diapositivo 3"/>
          <p:cNvSpPr>
            <a:spLocks noGrp="1"/>
          </p:cNvSpPr>
          <p:nvPr>
            <p:ph type="sldNum" sz="quarter" idx="5"/>
          </p:nvPr>
        </p:nvSpPr>
        <p:spPr/>
        <p:txBody>
          <a:bodyPr/>
          <a:lstStyle/>
          <a:p>
            <a:fld id="{E0BECBBD-4257-4311-998D-8288C93AD0F9}" type="slidenum">
              <a:rPr lang="en-GB" smtClean="0"/>
              <a:t>11</a:t>
            </a:fld>
            <a:endParaRPr lang="en-GB"/>
          </a:p>
        </p:txBody>
      </p:sp>
    </p:spTree>
    <p:extLst>
      <p:ext uri="{BB962C8B-B14F-4D97-AF65-F5344CB8AC3E}">
        <p14:creationId xmlns:p14="http://schemas.microsoft.com/office/powerpoint/2010/main" val="3991887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GB" dirty="0"/>
              <a:t>-O </a:t>
            </a:r>
            <a:r>
              <a:rPr lang="en-GB" dirty="0" err="1"/>
              <a:t>objectivo</a:t>
            </a:r>
            <a:r>
              <a:rPr lang="en-GB" dirty="0"/>
              <a:t> é </a:t>
            </a:r>
            <a:r>
              <a:rPr lang="en-GB" dirty="0" err="1"/>
              <a:t>comparar</a:t>
            </a:r>
            <a:r>
              <a:rPr lang="en-GB" dirty="0"/>
              <a:t> o </a:t>
            </a:r>
            <a:r>
              <a:rPr lang="en-GB" dirty="0" err="1"/>
              <a:t>resultado</a:t>
            </a:r>
            <a:r>
              <a:rPr lang="en-GB" dirty="0"/>
              <a:t> do clustering com o dataset</a:t>
            </a:r>
          </a:p>
        </p:txBody>
      </p:sp>
      <p:sp>
        <p:nvSpPr>
          <p:cNvPr id="4" name="Marcador de Posição do Número do Diapositivo 3"/>
          <p:cNvSpPr>
            <a:spLocks noGrp="1"/>
          </p:cNvSpPr>
          <p:nvPr>
            <p:ph type="sldNum" sz="quarter" idx="5"/>
          </p:nvPr>
        </p:nvSpPr>
        <p:spPr/>
        <p:txBody>
          <a:bodyPr/>
          <a:lstStyle/>
          <a:p>
            <a:fld id="{E0BECBBD-4257-4311-998D-8288C93AD0F9}" type="slidenum">
              <a:rPr lang="en-GB" smtClean="0"/>
              <a:t>13</a:t>
            </a:fld>
            <a:endParaRPr lang="en-GB"/>
          </a:p>
        </p:txBody>
      </p:sp>
    </p:spTree>
    <p:extLst>
      <p:ext uri="{BB962C8B-B14F-4D97-AF65-F5344CB8AC3E}">
        <p14:creationId xmlns:p14="http://schemas.microsoft.com/office/powerpoint/2010/main" val="749161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GB" dirty="0"/>
              <a:t>-A </a:t>
            </a:r>
            <a:r>
              <a:rPr lang="en-GB" dirty="0" err="1"/>
              <a:t>partir</a:t>
            </a:r>
            <a:r>
              <a:rPr lang="en-GB" dirty="0"/>
              <a:t> do </a:t>
            </a:r>
            <a:r>
              <a:rPr lang="en-GB" dirty="0" err="1"/>
              <a:t>dendrograma</a:t>
            </a:r>
            <a:r>
              <a:rPr lang="en-GB" dirty="0"/>
              <a:t> </a:t>
            </a:r>
            <a:r>
              <a:rPr lang="en-GB" dirty="0" err="1"/>
              <a:t>produzido</a:t>
            </a:r>
            <a:r>
              <a:rPr lang="en-GB" dirty="0"/>
              <a:t> </a:t>
            </a:r>
            <a:r>
              <a:rPr lang="en-GB" dirty="0" err="1"/>
              <a:t>pelo</a:t>
            </a:r>
            <a:r>
              <a:rPr lang="en-GB" dirty="0"/>
              <a:t> hierarchical clustering, </a:t>
            </a:r>
            <a:r>
              <a:rPr lang="en-GB" dirty="0" err="1"/>
              <a:t>pode</a:t>
            </a:r>
            <a:r>
              <a:rPr lang="en-GB" dirty="0"/>
              <a:t> ser </a:t>
            </a:r>
            <a:r>
              <a:rPr lang="en-GB" dirty="0" err="1"/>
              <a:t>obtida</a:t>
            </a:r>
            <a:r>
              <a:rPr lang="en-GB" dirty="0"/>
              <a:t> a cophenetic matrix que o </a:t>
            </a:r>
            <a:r>
              <a:rPr lang="en-GB" dirty="0" err="1"/>
              <a:t>representa</a:t>
            </a:r>
            <a:r>
              <a:rPr lang="en-GB" dirty="0"/>
              <a:t>.</a:t>
            </a:r>
          </a:p>
          <a:p>
            <a:r>
              <a:rPr lang="en-GB" dirty="0"/>
              <a:t>-Para </a:t>
            </a:r>
            <a:r>
              <a:rPr lang="en-GB" dirty="0" err="1"/>
              <a:t>avaliar</a:t>
            </a:r>
            <a:r>
              <a:rPr lang="en-GB" dirty="0"/>
              <a:t> o clustering Podemos </a:t>
            </a:r>
            <a:r>
              <a:rPr lang="en-GB" dirty="0" err="1"/>
              <a:t>comparar</a:t>
            </a:r>
            <a:r>
              <a:rPr lang="en-GB" dirty="0"/>
              <a:t> a cophenetic matrix com a proximity matrix</a:t>
            </a:r>
          </a:p>
          <a:p>
            <a:pPr marL="0" indent="0">
              <a:buFontTx/>
              <a:buNone/>
            </a:pPr>
            <a:r>
              <a:rPr lang="en-GB" dirty="0"/>
              <a:t>-M é o </a:t>
            </a:r>
            <a:r>
              <a:rPr lang="en-GB" dirty="0" err="1"/>
              <a:t>número</a:t>
            </a:r>
            <a:r>
              <a:rPr lang="en-GB" dirty="0"/>
              <a:t> </a:t>
            </a:r>
            <a:r>
              <a:rPr lang="en-GB" dirty="0" err="1"/>
              <a:t>maximo</a:t>
            </a:r>
            <a:r>
              <a:rPr lang="en-GB" dirty="0"/>
              <a:t> de pares e N é o </a:t>
            </a:r>
            <a:r>
              <a:rPr lang="en-GB" dirty="0" err="1"/>
              <a:t>número</a:t>
            </a:r>
            <a:r>
              <a:rPr lang="en-GB" dirty="0"/>
              <a:t> de </a:t>
            </a:r>
            <a:r>
              <a:rPr lang="en-GB" dirty="0" err="1"/>
              <a:t>pontos</a:t>
            </a:r>
            <a:r>
              <a:rPr lang="en-GB" dirty="0"/>
              <a:t> no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-Monte Carlo techniques </a:t>
            </a:r>
            <a:r>
              <a:rPr lang="en-GB" dirty="0" err="1"/>
              <a:t>ou</a:t>
            </a:r>
            <a:r>
              <a:rPr lang="en-GB" dirty="0"/>
              <a:t> bootstrapping é </a:t>
            </a:r>
            <a:r>
              <a:rPr lang="en-GB" dirty="0" err="1"/>
              <a:t>usado</a:t>
            </a:r>
            <a:r>
              <a:rPr lang="en-GB" dirty="0"/>
              <a:t> para </a:t>
            </a:r>
            <a:r>
              <a:rPr lang="en-GB" dirty="0" err="1"/>
              <a:t>gerar</a:t>
            </a:r>
            <a:r>
              <a:rPr lang="en-GB" dirty="0"/>
              <a:t> </a:t>
            </a:r>
            <a:r>
              <a:rPr lang="en-GB" dirty="0" err="1"/>
              <a:t>subconjuntos</a:t>
            </a:r>
            <a:r>
              <a:rPr lang="en-GB" dirty="0"/>
              <a:t> dos dados, de </a:t>
            </a:r>
            <a:r>
              <a:rPr lang="en-GB" dirty="0" err="1"/>
              <a:t>onde</a:t>
            </a:r>
            <a:r>
              <a:rPr lang="en-GB" dirty="0"/>
              <a:t> </a:t>
            </a:r>
            <a:r>
              <a:rPr lang="en-GB" dirty="0" err="1"/>
              <a:t>obtemos</a:t>
            </a:r>
            <a:r>
              <a:rPr lang="en-GB" dirty="0"/>
              <a:t> P.</a:t>
            </a:r>
          </a:p>
          <a:p>
            <a:pPr marL="0" indent="0">
              <a:buFontTx/>
              <a:buNone/>
            </a:pPr>
            <a:endParaRPr lang="en-GB" dirty="0"/>
          </a:p>
          <a:p>
            <a:pPr marL="0" indent="0">
              <a:buFontTx/>
              <a:buNone/>
            </a:pPr>
            <a:endParaRPr lang="en-GB" dirty="0"/>
          </a:p>
        </p:txBody>
      </p:sp>
      <p:sp>
        <p:nvSpPr>
          <p:cNvPr id="4" name="Marcador de Posição do Número do Diapositivo 3"/>
          <p:cNvSpPr>
            <a:spLocks noGrp="1"/>
          </p:cNvSpPr>
          <p:nvPr>
            <p:ph type="sldNum" sz="quarter" idx="5"/>
          </p:nvPr>
        </p:nvSpPr>
        <p:spPr/>
        <p:txBody>
          <a:bodyPr/>
          <a:lstStyle/>
          <a:p>
            <a:fld id="{E0BECBBD-4257-4311-998D-8288C93AD0F9}" type="slidenum">
              <a:rPr lang="en-GB" smtClean="0"/>
              <a:t>14</a:t>
            </a:fld>
            <a:endParaRPr lang="en-GB"/>
          </a:p>
        </p:txBody>
      </p:sp>
    </p:spTree>
    <p:extLst>
      <p:ext uri="{BB962C8B-B14F-4D97-AF65-F5344CB8AC3E}">
        <p14:creationId xmlns:p14="http://schemas.microsoft.com/office/powerpoint/2010/main" val="1793756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GB" dirty="0"/>
              <a:t>-O </a:t>
            </a:r>
            <a:r>
              <a:rPr lang="en-GB" dirty="0" err="1"/>
              <a:t>objectivo</a:t>
            </a:r>
            <a:r>
              <a:rPr lang="en-GB" dirty="0"/>
              <a:t> é </a:t>
            </a:r>
            <a:r>
              <a:rPr lang="en-GB" dirty="0" err="1"/>
              <a:t>encontrar</a:t>
            </a:r>
            <a:r>
              <a:rPr lang="en-GB" dirty="0"/>
              <a:t> o </a:t>
            </a:r>
            <a:r>
              <a:rPr lang="en-GB" dirty="0" err="1"/>
              <a:t>grau</a:t>
            </a:r>
            <a:r>
              <a:rPr lang="en-GB" dirty="0"/>
              <a:t> de </a:t>
            </a:r>
            <a:r>
              <a:rPr lang="en-GB" dirty="0" err="1"/>
              <a:t>concordância</a:t>
            </a:r>
            <a:r>
              <a:rPr lang="en-GB" dirty="0"/>
              <a:t> entre o clustering, C, e </a:t>
            </a:r>
            <a:r>
              <a:rPr lang="en-GB" dirty="0" err="1"/>
              <a:t>matriz</a:t>
            </a:r>
            <a:r>
              <a:rPr lang="en-GB" dirty="0"/>
              <a:t> de </a:t>
            </a:r>
            <a:r>
              <a:rPr lang="en-GB" dirty="0" err="1"/>
              <a:t>proximidade</a:t>
            </a:r>
            <a:r>
              <a:rPr lang="en-GB" dirty="0"/>
              <a:t> dos </a:t>
            </a:r>
            <a:r>
              <a:rPr lang="en-GB" dirty="0" err="1"/>
              <a:t>dados,P</a:t>
            </a:r>
            <a:r>
              <a:rPr lang="en-GB" dirty="0"/>
              <a:t>.</a:t>
            </a:r>
          </a:p>
          <a:p>
            <a:r>
              <a:rPr lang="en-GB" dirty="0"/>
              <a:t>-</a:t>
            </a:r>
            <a:r>
              <a:rPr lang="en-GB" dirty="0" err="1"/>
              <a:t>Usamos</a:t>
            </a:r>
            <a:r>
              <a:rPr lang="en-GB" dirty="0"/>
              <a:t> a </a:t>
            </a:r>
            <a:r>
              <a:rPr lang="en-GB" dirty="0" err="1"/>
              <a:t>estatistica</a:t>
            </a:r>
            <a:r>
              <a:rPr lang="en-GB" dirty="0"/>
              <a:t> de </a:t>
            </a:r>
            <a:r>
              <a:rPr lang="en-GB" dirty="0" err="1"/>
              <a:t>Huberts</a:t>
            </a:r>
            <a:r>
              <a:rPr lang="en-GB" dirty="0"/>
              <a:t> para </a:t>
            </a:r>
            <a:r>
              <a:rPr lang="en-GB" dirty="0" err="1"/>
              <a:t>medir</a:t>
            </a:r>
            <a:r>
              <a:rPr lang="en-GB" dirty="0"/>
              <a:t> o </a:t>
            </a:r>
            <a:r>
              <a:rPr lang="en-GB" dirty="0" err="1"/>
              <a:t>grau</a:t>
            </a:r>
            <a:r>
              <a:rPr lang="en-GB" dirty="0"/>
              <a:t> de </a:t>
            </a:r>
            <a:r>
              <a:rPr lang="en-GB" dirty="0" err="1"/>
              <a:t>correspondencia</a:t>
            </a:r>
            <a:r>
              <a:rPr lang="en-GB" dirty="0"/>
              <a:t> entre Y (</a:t>
            </a:r>
            <a:r>
              <a:rPr lang="en-GB" dirty="0" err="1"/>
              <a:t>obtida</a:t>
            </a:r>
            <a:r>
              <a:rPr lang="en-GB" dirty="0"/>
              <a:t> </a:t>
            </a:r>
            <a:r>
              <a:rPr lang="en-GB" dirty="0" err="1"/>
              <a:t>através</a:t>
            </a:r>
            <a:r>
              <a:rPr lang="en-GB" dirty="0"/>
              <a:t> do clustering) e P.</a:t>
            </a:r>
          </a:p>
          <a:p>
            <a:r>
              <a:rPr lang="en-GB" dirty="0"/>
              <a:t>-Monte Carlo techniques </a:t>
            </a:r>
            <a:r>
              <a:rPr lang="en-GB" dirty="0" err="1"/>
              <a:t>ou</a:t>
            </a:r>
            <a:r>
              <a:rPr lang="en-GB" dirty="0"/>
              <a:t> bootstrapping é </a:t>
            </a:r>
            <a:r>
              <a:rPr lang="en-GB" dirty="0" err="1"/>
              <a:t>usado</a:t>
            </a:r>
            <a:r>
              <a:rPr lang="en-GB" dirty="0"/>
              <a:t> para </a:t>
            </a:r>
            <a:r>
              <a:rPr lang="en-GB" dirty="0" err="1"/>
              <a:t>gerar</a:t>
            </a:r>
            <a:r>
              <a:rPr lang="en-GB" dirty="0"/>
              <a:t> </a:t>
            </a:r>
            <a:r>
              <a:rPr lang="en-GB" dirty="0" err="1"/>
              <a:t>subconjuntos</a:t>
            </a:r>
            <a:r>
              <a:rPr lang="en-GB" dirty="0"/>
              <a:t> dos dados, de </a:t>
            </a:r>
            <a:r>
              <a:rPr lang="en-GB" dirty="0" err="1"/>
              <a:t>onde</a:t>
            </a:r>
            <a:r>
              <a:rPr lang="en-GB" dirty="0"/>
              <a:t> </a:t>
            </a:r>
            <a:r>
              <a:rPr lang="en-GB" dirty="0" err="1"/>
              <a:t>obtemos</a:t>
            </a:r>
            <a:r>
              <a:rPr lang="en-GB" dirty="0"/>
              <a:t> P.</a:t>
            </a:r>
          </a:p>
        </p:txBody>
      </p:sp>
      <p:sp>
        <p:nvSpPr>
          <p:cNvPr id="4" name="Marcador de Posição do Número do Diapositivo 3"/>
          <p:cNvSpPr>
            <a:spLocks noGrp="1"/>
          </p:cNvSpPr>
          <p:nvPr>
            <p:ph type="sldNum" sz="quarter" idx="5"/>
          </p:nvPr>
        </p:nvSpPr>
        <p:spPr/>
        <p:txBody>
          <a:bodyPr/>
          <a:lstStyle/>
          <a:p>
            <a:fld id="{E0BECBBD-4257-4311-998D-8288C93AD0F9}" type="slidenum">
              <a:rPr lang="en-GB" smtClean="0"/>
              <a:t>15</a:t>
            </a:fld>
            <a:endParaRPr lang="en-GB"/>
          </a:p>
        </p:txBody>
      </p:sp>
    </p:spTree>
    <p:extLst>
      <p:ext uri="{BB962C8B-B14F-4D97-AF65-F5344CB8AC3E}">
        <p14:creationId xmlns:p14="http://schemas.microsoft.com/office/powerpoint/2010/main" val="2289745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226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GB" dirty="0"/>
              <a:t>-</a:t>
            </a:r>
            <a:r>
              <a:rPr lang="en-GB" dirty="0" err="1"/>
              <a:t>Medidas</a:t>
            </a:r>
            <a:r>
              <a:rPr lang="en-GB" dirty="0"/>
              <a:t> </a:t>
            </a:r>
            <a:r>
              <a:rPr lang="en-GB" dirty="0" err="1"/>
              <a:t>relativas</a:t>
            </a:r>
            <a:r>
              <a:rPr lang="en-GB" dirty="0"/>
              <a:t> </a:t>
            </a:r>
            <a:r>
              <a:rPr lang="en-GB" dirty="0" err="1"/>
              <a:t>são</a:t>
            </a:r>
            <a:r>
              <a:rPr lang="en-GB" dirty="0"/>
              <a:t> </a:t>
            </a:r>
            <a:r>
              <a:rPr lang="en-GB" dirty="0" err="1"/>
              <a:t>uma</a:t>
            </a:r>
            <a:r>
              <a:rPr lang="en-GB" dirty="0"/>
              <a:t> boa </a:t>
            </a:r>
            <a:r>
              <a:rPr lang="en-GB" dirty="0" err="1"/>
              <a:t>opção</a:t>
            </a:r>
            <a:r>
              <a:rPr lang="en-GB" dirty="0"/>
              <a:t>, </a:t>
            </a:r>
            <a:r>
              <a:rPr lang="en-GB" dirty="0" err="1"/>
              <a:t>muito</a:t>
            </a:r>
            <a:r>
              <a:rPr lang="en-GB" dirty="0"/>
              <a:t> </a:t>
            </a:r>
            <a:r>
              <a:rPr lang="en-GB" dirty="0" err="1"/>
              <a:t>porque</a:t>
            </a:r>
            <a:r>
              <a:rPr lang="en-GB" dirty="0"/>
              <a:t> </a:t>
            </a:r>
            <a:r>
              <a:rPr lang="en-GB" dirty="0" err="1"/>
              <a:t>os</a:t>
            </a:r>
            <a:r>
              <a:rPr lang="en-GB" dirty="0"/>
              <a:t> teste </a:t>
            </a:r>
            <a:r>
              <a:rPr lang="en-GB" dirty="0" err="1"/>
              <a:t>estatisticos</a:t>
            </a:r>
            <a:r>
              <a:rPr lang="en-GB" dirty="0"/>
              <a:t> </a:t>
            </a:r>
            <a:r>
              <a:rPr lang="en-GB" dirty="0" err="1"/>
              <a:t>nas</a:t>
            </a:r>
            <a:r>
              <a:rPr lang="en-GB" dirty="0"/>
              <a:t> medias </a:t>
            </a:r>
            <a:r>
              <a:rPr lang="en-GB" dirty="0" err="1"/>
              <a:t>externas</a:t>
            </a:r>
            <a:r>
              <a:rPr lang="en-GB" dirty="0"/>
              <a:t> e </a:t>
            </a:r>
            <a:r>
              <a:rPr lang="en-GB" dirty="0" err="1"/>
              <a:t>internas</a:t>
            </a:r>
            <a:r>
              <a:rPr lang="en-GB" dirty="0"/>
              <a:t> </a:t>
            </a:r>
            <a:r>
              <a:rPr lang="en-GB" dirty="0" err="1"/>
              <a:t>podem</a:t>
            </a:r>
            <a:r>
              <a:rPr lang="en-GB" dirty="0"/>
              <a:t> ser </a:t>
            </a:r>
            <a:r>
              <a:rPr lang="en-GB" dirty="0" err="1"/>
              <a:t>muito</a:t>
            </a:r>
            <a:r>
              <a:rPr lang="en-GB" dirty="0"/>
              <a:t> </a:t>
            </a:r>
            <a:r>
              <a:rPr lang="en-GB" dirty="0" err="1"/>
              <a:t>dispendiosos</a:t>
            </a:r>
            <a:r>
              <a:rPr lang="en-GB" dirty="0"/>
              <a:t> </a:t>
            </a:r>
            <a:r>
              <a:rPr lang="en-GB" dirty="0" err="1"/>
              <a:t>em</a:t>
            </a:r>
            <a:r>
              <a:rPr lang="en-GB" dirty="0"/>
              <a:t> </a:t>
            </a:r>
            <a:r>
              <a:rPr lang="en-GB" dirty="0" err="1"/>
              <a:t>termos</a:t>
            </a:r>
            <a:r>
              <a:rPr lang="en-GB" dirty="0"/>
              <a:t> </a:t>
            </a:r>
            <a:r>
              <a:rPr lang="en-GB" dirty="0" err="1"/>
              <a:t>computacionais</a:t>
            </a:r>
            <a:endParaRPr lang="en-GB" dirty="0"/>
          </a:p>
        </p:txBody>
      </p:sp>
      <p:sp>
        <p:nvSpPr>
          <p:cNvPr id="4" name="Marcador de Posição do Número do Diapositivo 3"/>
          <p:cNvSpPr>
            <a:spLocks noGrp="1"/>
          </p:cNvSpPr>
          <p:nvPr>
            <p:ph type="sldNum" sz="quarter" idx="5"/>
          </p:nvPr>
        </p:nvSpPr>
        <p:spPr/>
        <p:txBody>
          <a:bodyPr/>
          <a:lstStyle/>
          <a:p>
            <a:fld id="{E0BECBBD-4257-4311-998D-8288C93AD0F9}" type="slidenum">
              <a:rPr lang="en-GB" smtClean="0"/>
              <a:t>17</a:t>
            </a:fld>
            <a:endParaRPr lang="en-GB"/>
          </a:p>
        </p:txBody>
      </p:sp>
    </p:spTree>
    <p:extLst>
      <p:ext uri="{BB962C8B-B14F-4D97-AF65-F5344CB8AC3E}">
        <p14:creationId xmlns:p14="http://schemas.microsoft.com/office/powerpoint/2010/main" val="1699000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GB" dirty="0"/>
              <a:t>- Podemos </a:t>
            </a:r>
            <a:r>
              <a:rPr lang="en-GB" dirty="0" err="1"/>
              <a:t>considerar</a:t>
            </a:r>
            <a:r>
              <a:rPr lang="en-GB" dirty="0"/>
              <a:t> </a:t>
            </a:r>
            <a:r>
              <a:rPr lang="en-GB" dirty="0" err="1"/>
              <a:t>dois</a:t>
            </a:r>
            <a:r>
              <a:rPr lang="en-GB" dirty="0"/>
              <a:t> </a:t>
            </a:r>
            <a:r>
              <a:rPr lang="en-GB" dirty="0" err="1"/>
              <a:t>casos</a:t>
            </a:r>
            <a:r>
              <a:rPr lang="en-GB" dirty="0"/>
              <a:t> para </a:t>
            </a:r>
            <a:r>
              <a:rPr lang="en-GB" dirty="0" err="1"/>
              <a:t>medidas</a:t>
            </a:r>
            <a:r>
              <a:rPr lang="en-GB" dirty="0"/>
              <a:t> </a:t>
            </a:r>
            <a:r>
              <a:rPr lang="en-GB" dirty="0" err="1"/>
              <a:t>relativas</a:t>
            </a:r>
            <a:endParaRPr lang="en-GB" dirty="0"/>
          </a:p>
        </p:txBody>
      </p:sp>
      <p:sp>
        <p:nvSpPr>
          <p:cNvPr id="4" name="Marcador de Posição do Número do Diapositivo 3"/>
          <p:cNvSpPr>
            <a:spLocks noGrp="1"/>
          </p:cNvSpPr>
          <p:nvPr>
            <p:ph type="sldNum" sz="quarter" idx="5"/>
          </p:nvPr>
        </p:nvSpPr>
        <p:spPr/>
        <p:txBody>
          <a:bodyPr/>
          <a:lstStyle/>
          <a:p>
            <a:fld id="{E0BECBBD-4257-4311-998D-8288C93AD0F9}" type="slidenum">
              <a:rPr lang="en-GB" smtClean="0"/>
              <a:t>18</a:t>
            </a:fld>
            <a:endParaRPr lang="en-GB"/>
          </a:p>
        </p:txBody>
      </p:sp>
    </p:spTree>
    <p:extLst>
      <p:ext uri="{BB962C8B-B14F-4D97-AF65-F5344CB8AC3E}">
        <p14:creationId xmlns:p14="http://schemas.microsoft.com/office/powerpoint/2010/main" val="413102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dirty="0"/>
          </a:p>
        </p:txBody>
      </p:sp>
      <p:sp>
        <p:nvSpPr>
          <p:cNvPr id="4" name="Marcador de Posição do Número do Diapositivo 3"/>
          <p:cNvSpPr>
            <a:spLocks noGrp="1"/>
          </p:cNvSpPr>
          <p:nvPr>
            <p:ph type="sldNum" sz="quarter" idx="5"/>
          </p:nvPr>
        </p:nvSpPr>
        <p:spPr/>
        <p:txBody>
          <a:bodyPr/>
          <a:lstStyle/>
          <a:p>
            <a:fld id="{E0BECBBD-4257-4311-998D-8288C93AD0F9}" type="slidenum">
              <a:rPr lang="en-GB" smtClean="0"/>
              <a:t>19</a:t>
            </a:fld>
            <a:endParaRPr lang="en-GB"/>
          </a:p>
        </p:txBody>
      </p:sp>
    </p:spTree>
    <p:extLst>
      <p:ext uri="{BB962C8B-B14F-4D97-AF65-F5344CB8AC3E}">
        <p14:creationId xmlns:p14="http://schemas.microsoft.com/office/powerpoint/2010/main" val="4192067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É </a:t>
            </a:r>
            <a:r>
              <a:rPr lang="en-GB" sz="1200" b="0" i="0" u="none" strike="noStrike" kern="1200" baseline="0" dirty="0" err="1">
                <a:solidFill>
                  <a:schemeClr val="tx1"/>
                </a:solidFill>
                <a:latin typeface="+mn-lt"/>
                <a:ea typeface="+mn-ea"/>
                <a:cs typeface="+mn-cs"/>
              </a:rPr>
              <a:t>problema</a:t>
            </a:r>
            <a:r>
              <a:rPr lang="en-GB" sz="1200" b="0" i="0" u="none" strike="noStrike" kern="1200" baseline="0" dirty="0">
                <a:solidFill>
                  <a:schemeClr val="tx1"/>
                </a:solidFill>
                <a:latin typeface="+mn-lt"/>
                <a:ea typeface="+mn-ea"/>
                <a:cs typeface="+mn-cs"/>
              </a:rPr>
              <a:t> </a:t>
            </a:r>
            <a:r>
              <a:rPr lang="en-GB" sz="1200" b="0" i="0" u="none" strike="noStrike" kern="1200" baseline="0" dirty="0" err="1">
                <a:solidFill>
                  <a:schemeClr val="tx1"/>
                </a:solidFill>
                <a:latin typeface="+mn-lt"/>
                <a:ea typeface="+mn-ea"/>
                <a:cs typeface="+mn-cs"/>
              </a:rPr>
              <a:t>pq</a:t>
            </a:r>
            <a:r>
              <a:rPr lang="en-GB" sz="1200" b="0" i="0" u="none" strike="noStrike" kern="1200" baseline="0" dirty="0">
                <a:solidFill>
                  <a:schemeClr val="tx1"/>
                </a:solidFill>
                <a:latin typeface="+mn-lt"/>
                <a:ea typeface="+mn-ea"/>
                <a:cs typeface="+mn-cs"/>
              </a:rPr>
              <a:t>:</a:t>
            </a:r>
          </a:p>
          <a:p>
            <a:pPr marL="171450" indent="-171450">
              <a:buFontTx/>
              <a:buChar char="-"/>
            </a:pPr>
            <a:r>
              <a:rPr lang="en-GB" sz="1200" b="0" i="0" u="none" strike="noStrike" kern="1200" baseline="0" dirty="0" err="1">
                <a:solidFill>
                  <a:schemeClr val="tx1"/>
                </a:solidFill>
                <a:latin typeface="+mn-lt"/>
                <a:ea typeface="+mn-ea"/>
                <a:cs typeface="+mn-cs"/>
              </a:rPr>
              <a:t>Surgem</a:t>
            </a:r>
            <a:r>
              <a:rPr lang="en-GB" sz="1200" b="0" i="0" u="none" strike="noStrike" kern="1200" baseline="0" dirty="0">
                <a:solidFill>
                  <a:schemeClr val="tx1"/>
                </a:solidFill>
                <a:latin typeface="+mn-lt"/>
                <a:ea typeface="+mn-ea"/>
                <a:cs typeface="+mn-cs"/>
              </a:rPr>
              <a:t> </a:t>
            </a:r>
            <a:r>
              <a:rPr lang="en-GB" sz="1200" b="0" i="0" u="none" strike="noStrike" kern="1200" baseline="0" dirty="0" err="1">
                <a:solidFill>
                  <a:schemeClr val="tx1"/>
                </a:solidFill>
                <a:latin typeface="+mn-lt"/>
                <a:ea typeface="+mn-ea"/>
                <a:cs typeface="+mn-cs"/>
              </a:rPr>
              <a:t>muitas</a:t>
            </a:r>
            <a:r>
              <a:rPr lang="en-GB" sz="1200" b="0" i="0" u="none" strike="noStrike" kern="1200" baseline="0" dirty="0">
                <a:solidFill>
                  <a:schemeClr val="tx1"/>
                </a:solidFill>
                <a:latin typeface="+mn-lt"/>
                <a:ea typeface="+mn-ea"/>
                <a:cs typeface="+mn-cs"/>
              </a:rPr>
              <a:t> </a:t>
            </a:r>
            <a:r>
              <a:rPr lang="en-GB" sz="1200" b="0" i="0" u="none" strike="noStrike" kern="1200" baseline="0" dirty="0" err="1">
                <a:solidFill>
                  <a:schemeClr val="tx1"/>
                </a:solidFill>
                <a:latin typeface="+mn-lt"/>
                <a:ea typeface="+mn-ea"/>
                <a:cs typeface="+mn-cs"/>
              </a:rPr>
              <a:t>estruturas</a:t>
            </a:r>
            <a:r>
              <a:rPr lang="en-GB" sz="1200" b="0" i="0" u="none" strike="noStrike" kern="1200" baseline="0" dirty="0">
                <a:solidFill>
                  <a:schemeClr val="tx1"/>
                </a:solidFill>
                <a:latin typeface="+mn-lt"/>
                <a:ea typeface="+mn-ea"/>
                <a:cs typeface="+mn-cs"/>
              </a:rPr>
              <a:t> </a:t>
            </a:r>
            <a:r>
              <a:rPr lang="en-GB" sz="1200" b="0" i="0" u="none" strike="noStrike" kern="1200" baseline="0" dirty="0" err="1">
                <a:solidFill>
                  <a:schemeClr val="tx1"/>
                </a:solidFill>
                <a:latin typeface="+mn-lt"/>
                <a:ea typeface="+mn-ea"/>
                <a:cs typeface="+mn-cs"/>
              </a:rPr>
              <a:t>possiveis</a:t>
            </a:r>
            <a:r>
              <a:rPr lang="en-GB" sz="1200" b="0" i="0" u="none" strike="noStrike" kern="1200" baseline="0" dirty="0">
                <a:solidFill>
                  <a:schemeClr val="tx1"/>
                </a:solidFill>
                <a:latin typeface="+mn-lt"/>
                <a:ea typeface="+mn-ea"/>
                <a:cs typeface="+mn-cs"/>
              </a:rPr>
              <a:t> dos </a:t>
            </a:r>
            <a:r>
              <a:rPr lang="en-GB" sz="1200" b="0" i="0" u="none" strike="noStrike" kern="1200" baseline="0" dirty="0" err="1">
                <a:solidFill>
                  <a:schemeClr val="tx1"/>
                </a:solidFill>
                <a:latin typeface="+mn-lt"/>
                <a:ea typeface="+mn-ea"/>
                <a:cs typeface="+mn-cs"/>
              </a:rPr>
              <a:t>algoritmos</a:t>
            </a:r>
            <a:r>
              <a:rPr lang="en-GB" sz="1200" b="0" i="0" u="none" strike="noStrike" kern="1200" baseline="0" dirty="0">
                <a:solidFill>
                  <a:schemeClr val="tx1"/>
                </a:solidFill>
                <a:latin typeface="+mn-lt"/>
                <a:ea typeface="+mn-ea"/>
                <a:cs typeface="+mn-cs"/>
              </a:rPr>
              <a:t> de clustering e é </a:t>
            </a:r>
            <a:r>
              <a:rPr lang="en-GB" sz="1200" b="0" i="0" u="none" strike="noStrike" kern="1200" baseline="0" dirty="0" err="1">
                <a:solidFill>
                  <a:schemeClr val="tx1"/>
                </a:solidFill>
                <a:latin typeface="+mn-lt"/>
                <a:ea typeface="+mn-ea"/>
                <a:cs typeface="+mn-cs"/>
              </a:rPr>
              <a:t>preciso</a:t>
            </a:r>
            <a:r>
              <a:rPr lang="en-GB" sz="1200" b="0" i="0" u="none" strike="noStrike" kern="1200" baseline="0" dirty="0">
                <a:solidFill>
                  <a:schemeClr val="tx1"/>
                </a:solidFill>
                <a:latin typeface="+mn-lt"/>
                <a:ea typeface="+mn-ea"/>
                <a:cs typeface="+mn-cs"/>
              </a:rPr>
              <a:t> </a:t>
            </a:r>
            <a:r>
              <a:rPr lang="en-GB" sz="1200" b="0" i="0" u="none" strike="noStrike" kern="1200" baseline="0" dirty="0" err="1">
                <a:solidFill>
                  <a:schemeClr val="tx1"/>
                </a:solidFill>
                <a:latin typeface="+mn-lt"/>
                <a:ea typeface="+mn-ea"/>
                <a:cs typeface="+mn-cs"/>
              </a:rPr>
              <a:t>escolher</a:t>
            </a:r>
            <a:endParaRPr lang="en-GB" sz="1200" b="0" i="0" u="none" strike="noStrike" kern="1200" baseline="0" dirty="0">
              <a:solidFill>
                <a:schemeClr val="tx1"/>
              </a:solidFill>
              <a:latin typeface="+mn-lt"/>
              <a:ea typeface="+mn-ea"/>
              <a:cs typeface="+mn-cs"/>
            </a:endParaRPr>
          </a:p>
          <a:p>
            <a:pPr marL="0" indent="0">
              <a:buFontTx/>
              <a:buNone/>
            </a:pPr>
            <a:r>
              <a:rPr lang="en-GB" sz="1200" b="0" i="0" u="none" strike="noStrike" kern="1200" baseline="0" dirty="0">
                <a:solidFill>
                  <a:schemeClr val="tx1"/>
                </a:solidFill>
                <a:latin typeface="+mn-lt"/>
                <a:ea typeface="+mn-ea"/>
                <a:cs typeface="+mn-cs"/>
              </a:rPr>
              <a:t>Agglomerative clustering no </a:t>
            </a:r>
            <a:r>
              <a:rPr lang="en-GB" sz="1200" b="0" i="0" u="none" strike="noStrike" kern="1200" baseline="0" dirty="0" err="1">
                <a:solidFill>
                  <a:schemeClr val="tx1"/>
                </a:solidFill>
                <a:latin typeface="+mn-lt"/>
                <a:ea typeface="+mn-ea"/>
                <a:cs typeface="+mn-cs"/>
              </a:rPr>
              <a:t>AliClu</a:t>
            </a:r>
            <a:endParaRPr lang="en-GB" sz="1200" b="0" i="0" u="none" strike="noStrike" kern="1200" baseline="0" dirty="0">
              <a:solidFill>
                <a:schemeClr val="tx1"/>
              </a:solidFill>
              <a:latin typeface="+mn-lt"/>
              <a:ea typeface="+mn-ea"/>
              <a:cs typeface="+mn-cs"/>
            </a:endParaRPr>
          </a:p>
          <a:p>
            <a:pPr marL="0" indent="0">
              <a:buFontTx/>
              <a:buNone/>
            </a:pPr>
            <a:r>
              <a:rPr lang="en-GB" sz="1200" b="0" i="0" u="none" strike="noStrike" kern="1200" baseline="0" dirty="0">
                <a:solidFill>
                  <a:schemeClr val="tx1"/>
                </a:solidFill>
                <a:latin typeface="+mn-lt"/>
                <a:ea typeface="+mn-ea"/>
                <a:cs typeface="+mn-cs"/>
              </a:rPr>
              <a:t>- </a:t>
            </a:r>
          </a:p>
          <a:p>
            <a:endParaRPr lang="en-GB" sz="1200" b="0" i="0" u="none" strike="noStrike" kern="1200" baseline="0" dirty="0">
              <a:solidFill>
                <a:schemeClr val="tx1"/>
              </a:solidFill>
              <a:latin typeface="+mn-lt"/>
              <a:ea typeface="+mn-ea"/>
              <a:cs typeface="+mn-cs"/>
            </a:endParaRPr>
          </a:p>
          <a:p>
            <a:endParaRPr lang="en-GB" dirty="0"/>
          </a:p>
        </p:txBody>
      </p:sp>
      <p:sp>
        <p:nvSpPr>
          <p:cNvPr id="4" name="Marcador de Posição do Número do Diapositivo 3"/>
          <p:cNvSpPr>
            <a:spLocks noGrp="1"/>
          </p:cNvSpPr>
          <p:nvPr>
            <p:ph type="sldNum" sz="quarter" idx="5"/>
          </p:nvPr>
        </p:nvSpPr>
        <p:spPr/>
        <p:txBody>
          <a:bodyPr/>
          <a:lstStyle/>
          <a:p>
            <a:fld id="{E0BECBBD-4257-4311-998D-8288C93AD0F9}" type="slidenum">
              <a:rPr lang="en-GB" smtClean="0"/>
              <a:t>2</a:t>
            </a:fld>
            <a:endParaRPr lang="en-GB"/>
          </a:p>
        </p:txBody>
      </p:sp>
    </p:spTree>
    <p:extLst>
      <p:ext uri="{BB962C8B-B14F-4D97-AF65-F5344CB8AC3E}">
        <p14:creationId xmlns:p14="http://schemas.microsoft.com/office/powerpoint/2010/main" val="1171921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646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e Notas 1">
            <a:extLst>
              <a:ext uri="{FF2B5EF4-FFF2-40B4-BE49-F238E27FC236}">
                <a16:creationId xmlns:a16="http://schemas.microsoft.com/office/drawing/2014/main" id="{8AC021B1-C692-479E-8D71-73B305EA9939}"/>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49475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dirty="0"/>
          </a:p>
        </p:txBody>
      </p:sp>
      <p:sp>
        <p:nvSpPr>
          <p:cNvPr id="4" name="Marcador de Posição do Número do Diapositivo 3"/>
          <p:cNvSpPr>
            <a:spLocks noGrp="1"/>
          </p:cNvSpPr>
          <p:nvPr>
            <p:ph type="sldNum" sz="quarter" idx="5"/>
          </p:nvPr>
        </p:nvSpPr>
        <p:spPr/>
        <p:txBody>
          <a:bodyPr/>
          <a:lstStyle/>
          <a:p>
            <a:fld id="{FDFED84E-E6AB-47E4-B1EC-5E81F0D2CA8B}" type="slidenum">
              <a:rPr lang="en-GB" smtClean="0"/>
              <a:t>22</a:t>
            </a:fld>
            <a:endParaRPr lang="en-GB"/>
          </a:p>
        </p:txBody>
      </p:sp>
    </p:spTree>
    <p:extLst>
      <p:ext uri="{BB962C8B-B14F-4D97-AF65-F5344CB8AC3E}">
        <p14:creationId xmlns:p14="http://schemas.microsoft.com/office/powerpoint/2010/main" val="1730603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dirty="0"/>
          </a:p>
        </p:txBody>
      </p:sp>
      <p:sp>
        <p:nvSpPr>
          <p:cNvPr id="4" name="Marcador de Posição do Número do Diapositivo 3"/>
          <p:cNvSpPr>
            <a:spLocks noGrp="1"/>
          </p:cNvSpPr>
          <p:nvPr>
            <p:ph type="sldNum" sz="quarter" idx="5"/>
          </p:nvPr>
        </p:nvSpPr>
        <p:spPr/>
        <p:txBody>
          <a:bodyPr/>
          <a:lstStyle/>
          <a:p>
            <a:fld id="{FDFED84E-E6AB-47E4-B1EC-5E81F0D2CA8B}" type="slidenum">
              <a:rPr lang="en-GB" smtClean="0"/>
              <a:t>23</a:t>
            </a:fld>
            <a:endParaRPr lang="en-GB"/>
          </a:p>
        </p:txBody>
      </p:sp>
    </p:spTree>
    <p:extLst>
      <p:ext uri="{BB962C8B-B14F-4D97-AF65-F5344CB8AC3E}">
        <p14:creationId xmlns:p14="http://schemas.microsoft.com/office/powerpoint/2010/main" val="2648371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dirty="0"/>
          </a:p>
        </p:txBody>
      </p:sp>
      <p:sp>
        <p:nvSpPr>
          <p:cNvPr id="4" name="Marcador de Posição do Número do Diapositivo 3"/>
          <p:cNvSpPr>
            <a:spLocks noGrp="1"/>
          </p:cNvSpPr>
          <p:nvPr>
            <p:ph type="sldNum" sz="quarter" idx="5"/>
          </p:nvPr>
        </p:nvSpPr>
        <p:spPr/>
        <p:txBody>
          <a:bodyPr/>
          <a:lstStyle/>
          <a:p>
            <a:fld id="{FDFED84E-E6AB-47E4-B1EC-5E81F0D2CA8B}" type="slidenum">
              <a:rPr lang="en-GB" smtClean="0"/>
              <a:t>24</a:t>
            </a:fld>
            <a:endParaRPr lang="en-GB"/>
          </a:p>
        </p:txBody>
      </p:sp>
    </p:spTree>
    <p:extLst>
      <p:ext uri="{BB962C8B-B14F-4D97-AF65-F5344CB8AC3E}">
        <p14:creationId xmlns:p14="http://schemas.microsoft.com/office/powerpoint/2010/main" val="1698434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dirty="0"/>
          </a:p>
        </p:txBody>
      </p:sp>
      <p:sp>
        <p:nvSpPr>
          <p:cNvPr id="4" name="Marcador de Posição do Número do Diapositivo 3"/>
          <p:cNvSpPr>
            <a:spLocks noGrp="1"/>
          </p:cNvSpPr>
          <p:nvPr>
            <p:ph type="sldNum" sz="quarter" idx="5"/>
          </p:nvPr>
        </p:nvSpPr>
        <p:spPr/>
        <p:txBody>
          <a:bodyPr/>
          <a:lstStyle/>
          <a:p>
            <a:fld id="{FDFED84E-E6AB-47E4-B1EC-5E81F0D2CA8B}" type="slidenum">
              <a:rPr lang="en-GB" smtClean="0"/>
              <a:t>26</a:t>
            </a:fld>
            <a:endParaRPr lang="en-GB"/>
          </a:p>
        </p:txBody>
      </p:sp>
    </p:spTree>
    <p:extLst>
      <p:ext uri="{BB962C8B-B14F-4D97-AF65-F5344CB8AC3E}">
        <p14:creationId xmlns:p14="http://schemas.microsoft.com/office/powerpoint/2010/main" val="1509855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dirty="0"/>
          </a:p>
        </p:txBody>
      </p:sp>
      <p:sp>
        <p:nvSpPr>
          <p:cNvPr id="4" name="Marcador de Posição do Número do Diapositivo 3"/>
          <p:cNvSpPr>
            <a:spLocks noGrp="1"/>
          </p:cNvSpPr>
          <p:nvPr>
            <p:ph type="sldNum" sz="quarter" idx="5"/>
          </p:nvPr>
        </p:nvSpPr>
        <p:spPr/>
        <p:txBody>
          <a:bodyPr/>
          <a:lstStyle/>
          <a:p>
            <a:fld id="{FDFED84E-E6AB-47E4-B1EC-5E81F0D2CA8B}" type="slidenum">
              <a:rPr lang="en-GB" smtClean="0"/>
              <a:t>27</a:t>
            </a:fld>
            <a:endParaRPr lang="en-GB"/>
          </a:p>
        </p:txBody>
      </p:sp>
    </p:spTree>
    <p:extLst>
      <p:ext uri="{BB962C8B-B14F-4D97-AF65-F5344CB8AC3E}">
        <p14:creationId xmlns:p14="http://schemas.microsoft.com/office/powerpoint/2010/main" val="3136935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dirty="0"/>
          </a:p>
        </p:txBody>
      </p:sp>
      <p:sp>
        <p:nvSpPr>
          <p:cNvPr id="4" name="Marcador de Posição do Número do Diapositivo 3"/>
          <p:cNvSpPr>
            <a:spLocks noGrp="1"/>
          </p:cNvSpPr>
          <p:nvPr>
            <p:ph type="sldNum" sz="quarter" idx="5"/>
          </p:nvPr>
        </p:nvSpPr>
        <p:spPr/>
        <p:txBody>
          <a:bodyPr/>
          <a:lstStyle/>
          <a:p>
            <a:fld id="{FDFED84E-E6AB-47E4-B1EC-5E81F0D2CA8B}" type="slidenum">
              <a:rPr lang="en-GB" smtClean="0"/>
              <a:t>28</a:t>
            </a:fld>
            <a:endParaRPr lang="en-GB"/>
          </a:p>
        </p:txBody>
      </p:sp>
    </p:spTree>
    <p:extLst>
      <p:ext uri="{BB962C8B-B14F-4D97-AF65-F5344CB8AC3E}">
        <p14:creationId xmlns:p14="http://schemas.microsoft.com/office/powerpoint/2010/main" val="204568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dirty="0"/>
          </a:p>
        </p:txBody>
      </p:sp>
      <p:sp>
        <p:nvSpPr>
          <p:cNvPr id="4" name="Marcador de Posição do Número do Diapositivo 3"/>
          <p:cNvSpPr>
            <a:spLocks noGrp="1"/>
          </p:cNvSpPr>
          <p:nvPr>
            <p:ph type="sldNum" sz="quarter" idx="5"/>
          </p:nvPr>
        </p:nvSpPr>
        <p:spPr/>
        <p:txBody>
          <a:bodyPr/>
          <a:lstStyle/>
          <a:p>
            <a:fld id="{FDFED84E-E6AB-47E4-B1EC-5E81F0D2CA8B}" type="slidenum">
              <a:rPr lang="en-GB" smtClean="0"/>
              <a:t>29</a:t>
            </a:fld>
            <a:endParaRPr lang="en-GB"/>
          </a:p>
        </p:txBody>
      </p:sp>
    </p:spTree>
    <p:extLst>
      <p:ext uri="{BB962C8B-B14F-4D97-AF65-F5344CB8AC3E}">
        <p14:creationId xmlns:p14="http://schemas.microsoft.com/office/powerpoint/2010/main" val="2264658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dirty="0"/>
          </a:p>
        </p:txBody>
      </p:sp>
      <p:sp>
        <p:nvSpPr>
          <p:cNvPr id="4" name="Marcador de Posição do Número do Diapositivo 3"/>
          <p:cNvSpPr>
            <a:spLocks noGrp="1"/>
          </p:cNvSpPr>
          <p:nvPr>
            <p:ph type="sldNum" sz="quarter" idx="5"/>
          </p:nvPr>
        </p:nvSpPr>
        <p:spPr/>
        <p:txBody>
          <a:bodyPr/>
          <a:lstStyle/>
          <a:p>
            <a:fld id="{FDFED84E-E6AB-47E4-B1EC-5E81F0D2CA8B}" type="slidenum">
              <a:rPr lang="en-GB" smtClean="0"/>
              <a:t>30</a:t>
            </a:fld>
            <a:endParaRPr lang="en-GB"/>
          </a:p>
        </p:txBody>
      </p:sp>
    </p:spTree>
    <p:extLst>
      <p:ext uri="{BB962C8B-B14F-4D97-AF65-F5344CB8AC3E}">
        <p14:creationId xmlns:p14="http://schemas.microsoft.com/office/powerpoint/2010/main" val="2464675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PT" dirty="0"/>
              <a:t>Projeto parte do que já foi feito pelo AliClu</a:t>
            </a:r>
          </a:p>
          <a:p>
            <a:pPr marL="0" indent="0">
              <a:buFontTx/>
              <a:buNone/>
            </a:pPr>
            <a:r>
              <a:rPr lang="pt-PT" dirty="0"/>
              <a:t>Ponto de partida:</a:t>
            </a:r>
          </a:p>
          <a:p>
            <a:pPr marL="0" indent="0">
              <a:buFontTx/>
              <a:buNone/>
            </a:pPr>
            <a:r>
              <a:rPr lang="pt-PT" dirty="0"/>
              <a:t>- Os dados do EMR podem ajudar os especialistas a melhor tratar os pacientes. Através das estruturas e modelos que podem ser extraidos dos dados.</a:t>
            </a:r>
          </a:p>
          <a:p>
            <a:pPr marL="171450" indent="-171450">
              <a:buFontTx/>
              <a:buChar char="-"/>
            </a:pPr>
            <a:endParaRPr lang="pt-PT" dirty="0"/>
          </a:p>
        </p:txBody>
      </p:sp>
      <p:sp>
        <p:nvSpPr>
          <p:cNvPr id="4" name="Slide Number Placeholder 3"/>
          <p:cNvSpPr>
            <a:spLocks noGrp="1"/>
          </p:cNvSpPr>
          <p:nvPr>
            <p:ph type="sldNum" sz="quarter" idx="5"/>
          </p:nvPr>
        </p:nvSpPr>
        <p:spPr/>
        <p:txBody>
          <a:bodyPr/>
          <a:lstStyle/>
          <a:p>
            <a:fld id="{FDFED84E-E6AB-47E4-B1EC-5E81F0D2CA8B}" type="slidenum">
              <a:rPr lang="en-GB" smtClean="0"/>
              <a:t>3</a:t>
            </a:fld>
            <a:endParaRPr lang="en-GB"/>
          </a:p>
        </p:txBody>
      </p:sp>
    </p:spTree>
    <p:extLst>
      <p:ext uri="{BB962C8B-B14F-4D97-AF65-F5344CB8AC3E}">
        <p14:creationId xmlns:p14="http://schemas.microsoft.com/office/powerpoint/2010/main" val="17106698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GB" dirty="0"/>
              <a:t>Para </a:t>
            </a:r>
            <a:r>
              <a:rPr lang="en-GB" dirty="0" err="1"/>
              <a:t>concluir</a:t>
            </a:r>
            <a:r>
              <a:rPr lang="en-GB" dirty="0"/>
              <a:t> </a:t>
            </a:r>
            <a:r>
              <a:rPr lang="en-GB" dirty="0" err="1"/>
              <a:t>dizer</a:t>
            </a:r>
            <a:r>
              <a:rPr lang="en-GB" dirty="0"/>
              <a:t> que agora com </a:t>
            </a:r>
            <a:r>
              <a:rPr lang="en-GB" dirty="0" err="1"/>
              <a:t>os</a:t>
            </a:r>
            <a:r>
              <a:rPr lang="en-GB" dirty="0"/>
              <a:t> </a:t>
            </a:r>
            <a:r>
              <a:rPr lang="en-GB" dirty="0" err="1"/>
              <a:t>objectivos</a:t>
            </a:r>
            <a:r>
              <a:rPr lang="en-GB" dirty="0"/>
              <a:t> de </a:t>
            </a:r>
            <a:r>
              <a:rPr lang="en-GB" dirty="0" err="1"/>
              <a:t>trabalho</a:t>
            </a:r>
            <a:r>
              <a:rPr lang="en-GB" dirty="0"/>
              <a:t> </a:t>
            </a:r>
            <a:r>
              <a:rPr lang="en-GB" dirty="0" err="1"/>
              <a:t>definidos</a:t>
            </a:r>
            <a:r>
              <a:rPr lang="en-GB" dirty="0"/>
              <a:t> e </a:t>
            </a:r>
            <a:r>
              <a:rPr lang="en-GB" dirty="0" err="1"/>
              <a:t>ainda</a:t>
            </a:r>
            <a:r>
              <a:rPr lang="en-GB" dirty="0"/>
              <a:t> que o </a:t>
            </a:r>
            <a:r>
              <a:rPr lang="en-GB" dirty="0" err="1"/>
              <a:t>trabalho</a:t>
            </a:r>
            <a:r>
              <a:rPr lang="en-GB" dirty="0"/>
              <a:t> </a:t>
            </a:r>
            <a:r>
              <a:rPr lang="en-GB" dirty="0" err="1"/>
              <a:t>feito</a:t>
            </a:r>
            <a:r>
              <a:rPr lang="en-GB" dirty="0"/>
              <a:t> </a:t>
            </a:r>
            <a:r>
              <a:rPr lang="en-GB" dirty="0" err="1"/>
              <a:t>até</a:t>
            </a:r>
            <a:r>
              <a:rPr lang="en-GB" dirty="0"/>
              <a:t> agora </a:t>
            </a:r>
            <a:r>
              <a:rPr lang="en-GB" dirty="0" err="1"/>
              <a:t>tenha</a:t>
            </a:r>
            <a:r>
              <a:rPr lang="en-GB" dirty="0"/>
              <a:t> </a:t>
            </a:r>
            <a:r>
              <a:rPr lang="en-GB" dirty="0" err="1"/>
              <a:t>resultados</a:t>
            </a:r>
            <a:r>
              <a:rPr lang="en-GB" dirty="0"/>
              <a:t> um </a:t>
            </a:r>
            <a:r>
              <a:rPr lang="en-GB" dirty="0" err="1"/>
              <a:t>pouco</a:t>
            </a:r>
            <a:r>
              <a:rPr lang="en-GB" dirty="0"/>
              <a:t> </a:t>
            </a:r>
            <a:r>
              <a:rPr lang="en-GB" dirty="0" err="1"/>
              <a:t>desapontantes</a:t>
            </a:r>
            <a:r>
              <a:rPr lang="en-GB" dirty="0"/>
              <a:t>, </a:t>
            </a:r>
            <a:r>
              <a:rPr lang="en-GB" dirty="0" err="1"/>
              <a:t>foi</a:t>
            </a:r>
            <a:r>
              <a:rPr lang="en-GB" dirty="0"/>
              <a:t> </a:t>
            </a:r>
            <a:r>
              <a:rPr lang="en-GB" dirty="0" err="1"/>
              <a:t>possivel</a:t>
            </a:r>
            <a:r>
              <a:rPr lang="en-GB" dirty="0"/>
              <a:t> </a:t>
            </a:r>
            <a:r>
              <a:rPr lang="en-GB" dirty="0" err="1"/>
              <a:t>encontrar</a:t>
            </a:r>
            <a:r>
              <a:rPr lang="en-GB" dirty="0"/>
              <a:t> </a:t>
            </a:r>
            <a:r>
              <a:rPr lang="en-GB" dirty="0" err="1"/>
              <a:t>muitas</a:t>
            </a:r>
            <a:r>
              <a:rPr lang="en-GB" dirty="0"/>
              <a:t> </a:t>
            </a:r>
            <a:r>
              <a:rPr lang="en-GB" dirty="0" err="1"/>
              <a:t>referências</a:t>
            </a:r>
            <a:r>
              <a:rPr lang="en-GB" dirty="0"/>
              <a:t> que </a:t>
            </a:r>
            <a:r>
              <a:rPr lang="en-GB" dirty="0" err="1"/>
              <a:t>apoiam</a:t>
            </a:r>
            <a:r>
              <a:rPr lang="en-GB" dirty="0"/>
              <a:t> a </a:t>
            </a:r>
            <a:r>
              <a:rPr lang="en-GB" dirty="0" err="1"/>
              <a:t>matéria</a:t>
            </a:r>
            <a:r>
              <a:rPr lang="en-GB" dirty="0"/>
              <a:t> </a:t>
            </a:r>
            <a:r>
              <a:rPr lang="en-GB" dirty="0" err="1"/>
              <a:t>aqui</a:t>
            </a:r>
            <a:r>
              <a:rPr lang="en-GB" dirty="0"/>
              <a:t> </a:t>
            </a:r>
            <a:r>
              <a:rPr lang="en-GB" dirty="0" err="1"/>
              <a:t>discutida</a:t>
            </a:r>
            <a:r>
              <a:rPr lang="en-GB" dirty="0"/>
              <a:t> e que </a:t>
            </a:r>
            <a:r>
              <a:rPr lang="en-GB" dirty="0" err="1"/>
              <a:t>confio</a:t>
            </a:r>
            <a:r>
              <a:rPr lang="en-GB" dirty="0"/>
              <a:t> que </a:t>
            </a:r>
            <a:r>
              <a:rPr lang="en-GB" dirty="0" err="1"/>
              <a:t>vão</a:t>
            </a:r>
            <a:r>
              <a:rPr lang="en-GB" dirty="0"/>
              <a:t> </a:t>
            </a:r>
            <a:r>
              <a:rPr lang="en-GB" dirty="0" err="1"/>
              <a:t>ajudar</a:t>
            </a:r>
            <a:r>
              <a:rPr lang="en-GB" dirty="0"/>
              <a:t>-me a </a:t>
            </a:r>
            <a:r>
              <a:rPr lang="en-GB" dirty="0" err="1"/>
              <a:t>vencer</a:t>
            </a:r>
            <a:r>
              <a:rPr lang="en-GB" dirty="0"/>
              <a:t> </a:t>
            </a:r>
            <a:r>
              <a:rPr lang="en-GB" dirty="0" err="1"/>
              <a:t>este</a:t>
            </a:r>
            <a:r>
              <a:rPr lang="en-GB" dirty="0"/>
              <a:t> </a:t>
            </a:r>
            <a:r>
              <a:rPr lang="en-GB" dirty="0" err="1"/>
              <a:t>obstaculo</a:t>
            </a:r>
            <a:r>
              <a:rPr lang="en-GB" dirty="0"/>
              <a:t> do clustering de dados </a:t>
            </a:r>
            <a:r>
              <a:rPr lang="en-GB" dirty="0" err="1"/>
              <a:t>clinicos</a:t>
            </a:r>
            <a:r>
              <a:rPr lang="en-GB" dirty="0"/>
              <a:t>.</a:t>
            </a:r>
          </a:p>
          <a:p>
            <a:endParaRPr lang="en-GB" dirty="0"/>
          </a:p>
          <a:p>
            <a:r>
              <a:rPr lang="en-GB" dirty="0" err="1"/>
              <a:t>Muito</a:t>
            </a:r>
            <a:r>
              <a:rPr lang="en-GB" dirty="0"/>
              <a:t> </a:t>
            </a:r>
            <a:r>
              <a:rPr lang="en-GB" dirty="0" err="1"/>
              <a:t>obrigado</a:t>
            </a:r>
            <a:r>
              <a:rPr lang="en-GB" dirty="0"/>
              <a:t> </a:t>
            </a:r>
            <a:r>
              <a:rPr lang="en-GB" dirty="0" err="1"/>
              <a:t>pelo</a:t>
            </a:r>
            <a:r>
              <a:rPr lang="en-GB" dirty="0"/>
              <a:t> </a:t>
            </a:r>
            <a:r>
              <a:rPr lang="en-GB" dirty="0" err="1"/>
              <a:t>vosso</a:t>
            </a:r>
            <a:r>
              <a:rPr lang="en-GB" dirty="0"/>
              <a:t> tempo</a:t>
            </a:r>
          </a:p>
          <a:p>
            <a:endParaRPr lang="en-GB" dirty="0"/>
          </a:p>
        </p:txBody>
      </p:sp>
      <p:sp>
        <p:nvSpPr>
          <p:cNvPr id="4" name="Marcador de Posição do Número do Diapositivo 3"/>
          <p:cNvSpPr>
            <a:spLocks noGrp="1"/>
          </p:cNvSpPr>
          <p:nvPr>
            <p:ph type="sldNum" sz="quarter" idx="5"/>
          </p:nvPr>
        </p:nvSpPr>
        <p:spPr/>
        <p:txBody>
          <a:bodyPr/>
          <a:lstStyle/>
          <a:p>
            <a:fld id="{FDFED84E-E6AB-47E4-B1EC-5E81F0D2CA8B}" type="slidenum">
              <a:rPr lang="en-GB" smtClean="0"/>
              <a:t>32</a:t>
            </a:fld>
            <a:endParaRPr lang="en-GB"/>
          </a:p>
        </p:txBody>
      </p:sp>
    </p:spTree>
    <p:extLst>
      <p:ext uri="{BB962C8B-B14F-4D97-AF65-F5344CB8AC3E}">
        <p14:creationId xmlns:p14="http://schemas.microsoft.com/office/powerpoint/2010/main" val="1935622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sz="1200" b="0" i="0" u="none" strike="noStrike" kern="1200" baseline="0" dirty="0">
              <a:solidFill>
                <a:schemeClr val="tx1"/>
              </a:solidFill>
              <a:latin typeface="+mn-lt"/>
              <a:ea typeface="+mn-ea"/>
              <a:cs typeface="+mn-cs"/>
            </a:endParaRPr>
          </a:p>
          <a:p>
            <a:endParaRPr lang="en-GB" dirty="0"/>
          </a:p>
        </p:txBody>
      </p:sp>
      <p:sp>
        <p:nvSpPr>
          <p:cNvPr id="4" name="Marcador de Posição do Número do Diapositivo 3"/>
          <p:cNvSpPr>
            <a:spLocks noGrp="1"/>
          </p:cNvSpPr>
          <p:nvPr>
            <p:ph type="sldNum" sz="quarter" idx="5"/>
          </p:nvPr>
        </p:nvSpPr>
        <p:spPr/>
        <p:txBody>
          <a:bodyPr/>
          <a:lstStyle/>
          <a:p>
            <a:fld id="{E0BECBBD-4257-4311-998D-8288C93AD0F9}" type="slidenum">
              <a:rPr lang="en-GB" smtClean="0"/>
              <a:t>4</a:t>
            </a:fld>
            <a:endParaRPr lang="en-GB"/>
          </a:p>
        </p:txBody>
      </p:sp>
    </p:spTree>
    <p:extLst>
      <p:ext uri="{BB962C8B-B14F-4D97-AF65-F5344CB8AC3E}">
        <p14:creationId xmlns:p14="http://schemas.microsoft.com/office/powerpoint/2010/main" val="3884129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dirty="0"/>
          </a:p>
        </p:txBody>
      </p:sp>
      <p:sp>
        <p:nvSpPr>
          <p:cNvPr id="4" name="Marcador de Posição do Número do Diapositivo 3"/>
          <p:cNvSpPr>
            <a:spLocks noGrp="1"/>
          </p:cNvSpPr>
          <p:nvPr>
            <p:ph type="sldNum" sz="quarter" idx="5"/>
          </p:nvPr>
        </p:nvSpPr>
        <p:spPr/>
        <p:txBody>
          <a:bodyPr/>
          <a:lstStyle/>
          <a:p>
            <a:fld id="{E0BECBBD-4257-4311-998D-8288C93AD0F9}" type="slidenum">
              <a:rPr lang="en-GB" smtClean="0"/>
              <a:t>6</a:t>
            </a:fld>
            <a:endParaRPr lang="en-GB"/>
          </a:p>
        </p:txBody>
      </p:sp>
    </p:spTree>
    <p:extLst>
      <p:ext uri="{BB962C8B-B14F-4D97-AF65-F5344CB8AC3E}">
        <p14:creationId xmlns:p14="http://schemas.microsoft.com/office/powerpoint/2010/main" val="4094761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GB" dirty="0" err="1"/>
              <a:t>Comparando</a:t>
            </a:r>
            <a:r>
              <a:rPr lang="en-GB" dirty="0"/>
              <a:t> </a:t>
            </a:r>
            <a:r>
              <a:rPr lang="en-GB" dirty="0" err="1"/>
              <a:t>cada</a:t>
            </a:r>
            <a:r>
              <a:rPr lang="en-GB" dirty="0"/>
              <a:t> par do dataset, Podemos </a:t>
            </a:r>
            <a:r>
              <a:rPr lang="en-GB" dirty="0" err="1"/>
              <a:t>classificá</a:t>
            </a:r>
            <a:r>
              <a:rPr lang="en-GB" dirty="0"/>
              <a:t>-lo </a:t>
            </a:r>
            <a:r>
              <a:rPr lang="en-GB" dirty="0" err="1"/>
              <a:t>em</a:t>
            </a:r>
            <a:r>
              <a:rPr lang="en-GB" dirty="0"/>
              <a:t> 4 </a:t>
            </a:r>
            <a:r>
              <a:rPr lang="en-GB" dirty="0" err="1"/>
              <a:t>tipos</a:t>
            </a:r>
            <a:r>
              <a:rPr lang="en-GB" dirty="0"/>
              <a:t>, </a:t>
            </a:r>
            <a:r>
              <a:rPr lang="en-GB" dirty="0" err="1"/>
              <a:t>dependendo</a:t>
            </a:r>
            <a:r>
              <a:rPr lang="en-GB" dirty="0"/>
              <a:t> se </a:t>
            </a:r>
            <a:r>
              <a:rPr lang="en-GB" dirty="0" err="1"/>
              <a:t>pertence</a:t>
            </a:r>
            <a:r>
              <a:rPr lang="en-GB" dirty="0"/>
              <a:t> </a:t>
            </a:r>
            <a:r>
              <a:rPr lang="en-GB" dirty="0" err="1"/>
              <a:t>ao</a:t>
            </a:r>
            <a:r>
              <a:rPr lang="en-GB" dirty="0"/>
              <a:t> </a:t>
            </a:r>
            <a:r>
              <a:rPr lang="en-GB" dirty="0" err="1"/>
              <a:t>mesmo</a:t>
            </a:r>
            <a:r>
              <a:rPr lang="en-GB" dirty="0"/>
              <a:t> cluster e/</a:t>
            </a:r>
            <a:r>
              <a:rPr lang="en-GB" dirty="0" err="1"/>
              <a:t>ou</a:t>
            </a:r>
            <a:r>
              <a:rPr lang="en-GB" dirty="0"/>
              <a:t> à </a:t>
            </a:r>
            <a:r>
              <a:rPr lang="en-GB" dirty="0" err="1"/>
              <a:t>mesma</a:t>
            </a:r>
            <a:r>
              <a:rPr lang="en-GB" dirty="0"/>
              <a:t> </a:t>
            </a:r>
            <a:r>
              <a:rPr lang="en-GB" dirty="0" err="1"/>
              <a:t>partição</a:t>
            </a:r>
            <a:r>
              <a:rPr lang="en-GB" dirty="0"/>
              <a:t>. </a:t>
            </a:r>
          </a:p>
          <a:p>
            <a:r>
              <a:rPr lang="en-GB" dirty="0"/>
              <a:t>Para </a:t>
            </a:r>
            <a:r>
              <a:rPr lang="en-GB" dirty="0" err="1"/>
              <a:t>ter</a:t>
            </a:r>
            <a:r>
              <a:rPr lang="en-GB" dirty="0"/>
              <a:t> um teste </a:t>
            </a:r>
            <a:r>
              <a:rPr lang="en-GB" dirty="0" err="1"/>
              <a:t>estatistico</a:t>
            </a:r>
            <a:r>
              <a:rPr lang="en-GB" dirty="0"/>
              <a:t> </a:t>
            </a:r>
            <a:r>
              <a:rPr lang="en-GB" dirty="0" err="1"/>
              <a:t>valido</a:t>
            </a:r>
            <a:r>
              <a:rPr lang="en-GB" dirty="0"/>
              <a:t>, </a:t>
            </a:r>
            <a:r>
              <a:rPr lang="en-GB" dirty="0" err="1"/>
              <a:t>devemos</a:t>
            </a:r>
            <a:r>
              <a:rPr lang="en-GB" dirty="0"/>
              <a:t> </a:t>
            </a:r>
            <a:r>
              <a:rPr lang="en-GB" dirty="0" err="1"/>
              <a:t>usar</a:t>
            </a:r>
            <a:r>
              <a:rPr lang="en-GB" dirty="0"/>
              <a:t> </a:t>
            </a:r>
            <a:r>
              <a:rPr lang="en-GB" dirty="0" err="1"/>
              <a:t>uma</a:t>
            </a:r>
            <a:r>
              <a:rPr lang="en-GB" dirty="0"/>
              <a:t> </a:t>
            </a:r>
            <a:r>
              <a:rPr lang="en-GB" dirty="0" err="1"/>
              <a:t>técnica</a:t>
            </a:r>
            <a:r>
              <a:rPr lang="en-GB" dirty="0"/>
              <a:t> Monte Carlo, </a:t>
            </a:r>
            <a:r>
              <a:rPr lang="en-GB" dirty="0" err="1"/>
              <a:t>repetindo</a:t>
            </a:r>
            <a:r>
              <a:rPr lang="en-GB" dirty="0"/>
              <a:t> M </a:t>
            </a:r>
            <a:r>
              <a:rPr lang="en-GB" dirty="0" err="1"/>
              <a:t>vezes</a:t>
            </a:r>
            <a:r>
              <a:rPr lang="en-GB" dirty="0"/>
              <a:t> o </a:t>
            </a:r>
            <a:r>
              <a:rPr lang="en-GB" dirty="0" err="1"/>
              <a:t>procedimento</a:t>
            </a:r>
            <a:r>
              <a:rPr lang="en-GB" dirty="0"/>
              <a:t>.</a:t>
            </a:r>
          </a:p>
        </p:txBody>
      </p:sp>
      <p:sp>
        <p:nvSpPr>
          <p:cNvPr id="4" name="Marcador de Posição do Número do Diapositivo 3"/>
          <p:cNvSpPr>
            <a:spLocks noGrp="1"/>
          </p:cNvSpPr>
          <p:nvPr>
            <p:ph type="sldNum" sz="quarter" idx="5"/>
          </p:nvPr>
        </p:nvSpPr>
        <p:spPr/>
        <p:txBody>
          <a:bodyPr/>
          <a:lstStyle/>
          <a:p>
            <a:fld id="{E0BECBBD-4257-4311-998D-8288C93AD0F9}" type="slidenum">
              <a:rPr lang="en-GB" smtClean="0"/>
              <a:t>8</a:t>
            </a:fld>
            <a:endParaRPr lang="en-GB"/>
          </a:p>
        </p:txBody>
      </p:sp>
    </p:spTree>
    <p:extLst>
      <p:ext uri="{BB962C8B-B14F-4D97-AF65-F5344CB8AC3E}">
        <p14:creationId xmlns:p14="http://schemas.microsoft.com/office/powerpoint/2010/main" val="729660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dirty="0"/>
          </a:p>
        </p:txBody>
      </p:sp>
      <p:sp>
        <p:nvSpPr>
          <p:cNvPr id="4" name="Marcador de Posição do Número do Diapositivo 3"/>
          <p:cNvSpPr>
            <a:spLocks noGrp="1"/>
          </p:cNvSpPr>
          <p:nvPr>
            <p:ph type="sldNum" sz="quarter" idx="5"/>
          </p:nvPr>
        </p:nvSpPr>
        <p:spPr/>
        <p:txBody>
          <a:bodyPr/>
          <a:lstStyle/>
          <a:p>
            <a:fld id="{E0BECBBD-4257-4311-998D-8288C93AD0F9}" type="slidenum">
              <a:rPr lang="en-GB" smtClean="0"/>
              <a:t>9</a:t>
            </a:fld>
            <a:endParaRPr lang="en-GB"/>
          </a:p>
        </p:txBody>
      </p:sp>
    </p:spTree>
    <p:extLst>
      <p:ext uri="{BB962C8B-B14F-4D97-AF65-F5344CB8AC3E}">
        <p14:creationId xmlns:p14="http://schemas.microsoft.com/office/powerpoint/2010/main" val="3920428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pt-PT"/>
              <a:t>Clique para editar o estilo de título do Modelo Global</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lvl1pPr algn="l">
              <a:defRPr/>
            </a:lvl1pPr>
          </a:lstStyle>
          <a:p>
            <a:fld id="{96DFF08F-DC6B-4601-B491-B0F83F6DD2DA}" type="datetimeFigureOut">
              <a:rPr lang="en-US" dirty="0"/>
              <a:pPr/>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cção">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96DFF08F-DC6B-4601-B491-B0F83F6DD2DA}" type="datetimeFigureOut">
              <a:rPr lang="en-US" dirty="0"/>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6/23/2020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pt-PT"/>
              <a:t>Editar os estilos de texto do Modelo Global</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6/23/2020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6/23/2020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6/23/2020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pt-PT"/>
              <a:t>Clique para editar o estilo de título do Modelo Global</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96DFF08F-DC6B-4601-B491-B0F83F6DD2DA}" type="datetimeFigureOut">
              <a:rPr lang="en-US" dirty="0"/>
              <a:t>6/23/2020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C7616CA0-919D-4A49-9C8A-62FDFB3A5183}" type="datetimeFigureOut">
              <a:rPr lang="en-US" dirty="0"/>
              <a:t>6/23/2020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96DFF08F-DC6B-4601-B491-B0F83F6DD2DA}" type="datetimeFigureOut">
              <a:rPr lang="en-US" dirty="0"/>
              <a:pPr/>
              <a:t>6/23/2020</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3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0.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C0648FB-4388-443C-8D4E-4A9FF0336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A8D762E-DA8D-419A-BA44-68B93D3D9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ED68AE39-F608-4992-8919-EE4DB3EA1335}"/>
              </a:ext>
            </a:extLst>
          </p:cNvPr>
          <p:cNvSpPr>
            <a:spLocks noGrp="1"/>
          </p:cNvSpPr>
          <p:nvPr>
            <p:ph type="ctrTitle"/>
          </p:nvPr>
        </p:nvSpPr>
        <p:spPr>
          <a:xfrm>
            <a:off x="1286933" y="977048"/>
            <a:ext cx="9618133" cy="2960980"/>
          </a:xfrm>
        </p:spPr>
        <p:txBody>
          <a:bodyPr anchor="b">
            <a:normAutofit fontScale="90000"/>
          </a:bodyPr>
          <a:lstStyle/>
          <a:p>
            <a:pPr algn="l"/>
            <a:r>
              <a:rPr lang="en-US" sz="6600" dirty="0">
                <a:latin typeface="CMBX12"/>
              </a:rPr>
              <a:t>Temporal sequence alignment for clustering</a:t>
            </a:r>
            <a:br>
              <a:rPr lang="en-US" sz="6600" dirty="0">
                <a:latin typeface="CMBX12"/>
              </a:rPr>
            </a:br>
            <a:r>
              <a:rPr lang="pt-PT" sz="6600" dirty="0">
                <a:latin typeface="CMBX12"/>
              </a:rPr>
              <a:t>longitudinal clinical data</a:t>
            </a:r>
            <a:endParaRPr lang="en-GB" sz="6600" dirty="0">
              <a:solidFill>
                <a:srgbClr val="FFFFFF"/>
              </a:solidFill>
            </a:endParaRPr>
          </a:p>
        </p:txBody>
      </p:sp>
      <p:sp>
        <p:nvSpPr>
          <p:cNvPr id="3" name="Subtítulo 2">
            <a:extLst>
              <a:ext uri="{FF2B5EF4-FFF2-40B4-BE49-F238E27FC236}">
                <a16:creationId xmlns:a16="http://schemas.microsoft.com/office/drawing/2014/main" id="{73AA98C1-4CE7-469D-8E6E-68481BA84893}"/>
              </a:ext>
            </a:extLst>
          </p:cNvPr>
          <p:cNvSpPr>
            <a:spLocks noGrp="1"/>
          </p:cNvSpPr>
          <p:nvPr>
            <p:ph type="subTitle" idx="1"/>
          </p:nvPr>
        </p:nvSpPr>
        <p:spPr>
          <a:xfrm>
            <a:off x="472751" y="4866095"/>
            <a:ext cx="11378803" cy="1843315"/>
          </a:xfrm>
        </p:spPr>
        <p:txBody>
          <a:bodyPr anchor="t">
            <a:normAutofit/>
          </a:bodyPr>
          <a:lstStyle/>
          <a:p>
            <a:r>
              <a:rPr lang="en-GB" sz="2000" dirty="0"/>
              <a:t>Nuno Miguel </a:t>
            </a:r>
            <a:r>
              <a:rPr lang="en-GB" sz="2000" dirty="0" err="1"/>
              <a:t>Canhoto</a:t>
            </a:r>
            <a:r>
              <a:rPr lang="en-GB" sz="2000" dirty="0"/>
              <a:t> da Silva</a:t>
            </a:r>
          </a:p>
          <a:p>
            <a:pPr algn="r"/>
            <a:r>
              <a:rPr lang="en-GB" sz="2000" dirty="0"/>
              <a:t>80763										Prof. Susana </a:t>
            </a:r>
            <a:r>
              <a:rPr lang="en-GB" sz="2000" dirty="0" err="1"/>
              <a:t>Vinga</a:t>
            </a:r>
            <a:br>
              <a:rPr lang="en-GB" sz="2000" dirty="0"/>
            </a:br>
            <a:r>
              <a:rPr lang="en-GB" sz="2000" dirty="0"/>
              <a:t>Prof. Alexandra Carvalho</a:t>
            </a:r>
          </a:p>
          <a:p>
            <a:endParaRPr lang="en-GB" sz="2000" dirty="0"/>
          </a:p>
          <a:p>
            <a:r>
              <a:rPr lang="en-GB" sz="2000" dirty="0"/>
              <a:t>Master Project in MEIC 2019/2020 	- Instituto Superior Técnico				</a:t>
            </a:r>
          </a:p>
        </p:txBody>
      </p:sp>
      <p:pic>
        <p:nvPicPr>
          <p:cNvPr id="4" name="Imagem 3">
            <a:extLst>
              <a:ext uri="{FF2B5EF4-FFF2-40B4-BE49-F238E27FC236}">
                <a16:creationId xmlns:a16="http://schemas.microsoft.com/office/drawing/2014/main" id="{26335ADF-6A42-4435-8C45-448ACD9DB071}"/>
              </a:ext>
            </a:extLst>
          </p:cNvPr>
          <p:cNvPicPr>
            <a:picLocks noChangeAspect="1"/>
          </p:cNvPicPr>
          <p:nvPr/>
        </p:nvPicPr>
        <p:blipFill>
          <a:blip r:embed="rId3"/>
          <a:stretch>
            <a:fillRect/>
          </a:stretch>
        </p:blipFill>
        <p:spPr>
          <a:xfrm>
            <a:off x="9635542" y="5931596"/>
            <a:ext cx="2216012" cy="715634"/>
          </a:xfrm>
          <a:prstGeom prst="rect">
            <a:avLst/>
          </a:prstGeom>
        </p:spPr>
      </p:pic>
      <p:sp>
        <p:nvSpPr>
          <p:cNvPr id="7" name="Título 1">
            <a:extLst>
              <a:ext uri="{FF2B5EF4-FFF2-40B4-BE49-F238E27FC236}">
                <a16:creationId xmlns:a16="http://schemas.microsoft.com/office/drawing/2014/main" id="{23BA00B7-D97C-4AC1-8670-A209BF84E548}"/>
              </a:ext>
            </a:extLst>
          </p:cNvPr>
          <p:cNvSpPr txBox="1">
            <a:spLocks/>
          </p:cNvSpPr>
          <p:nvPr/>
        </p:nvSpPr>
        <p:spPr>
          <a:xfrm>
            <a:off x="1411198" y="48981"/>
            <a:ext cx="4300285" cy="1206551"/>
          </a:xfrm>
          <a:prstGeom prst="rect">
            <a:avLst/>
          </a:prstGeom>
        </p:spPr>
        <p:txBody>
          <a:bodyPr vert="horz" lIns="91440" tIns="45720" rIns="91440" bIns="45720" rtlCol="0" anchor="b">
            <a:normAutofit/>
          </a:bodyPr>
          <a:lstStyle>
            <a:lvl1pPr algn="r" defTabSz="914400" rtl="0" eaLnBrk="1" latinLnBrk="0" hangingPunct="1">
              <a:lnSpc>
                <a:spcPct val="80000"/>
              </a:lnSpc>
              <a:spcBef>
                <a:spcPct val="0"/>
              </a:spcBef>
              <a:buNone/>
              <a:defRPr sz="5000" kern="1200" cap="all" spc="200" baseline="0">
                <a:solidFill>
                  <a:schemeClr val="tx1">
                    <a:lumMod val="90000"/>
                    <a:lumOff val="10000"/>
                  </a:schemeClr>
                </a:solidFill>
                <a:latin typeface="+mj-lt"/>
                <a:ea typeface="+mj-ea"/>
                <a:cs typeface="+mj-cs"/>
              </a:defRPr>
            </a:lvl1pPr>
          </a:lstStyle>
          <a:p>
            <a:pPr algn="l"/>
            <a:endParaRPr lang="en-GB" sz="2400" dirty="0">
              <a:solidFill>
                <a:srgbClr val="FFFFFF"/>
              </a:solidFill>
            </a:endParaRPr>
          </a:p>
        </p:txBody>
      </p:sp>
    </p:spTree>
    <p:extLst>
      <p:ext uri="{BB962C8B-B14F-4D97-AF65-F5344CB8AC3E}">
        <p14:creationId xmlns:p14="http://schemas.microsoft.com/office/powerpoint/2010/main" val="4212112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94FAE8-0C80-40C5-B9BB-C618DFB0D54D}"/>
              </a:ext>
            </a:extLst>
          </p:cNvPr>
          <p:cNvSpPr>
            <a:spLocks noGrp="1"/>
          </p:cNvSpPr>
          <p:nvPr>
            <p:ph type="title"/>
          </p:nvPr>
        </p:nvSpPr>
        <p:spPr>
          <a:xfrm>
            <a:off x="1065230" y="614822"/>
            <a:ext cx="9720072" cy="1499616"/>
          </a:xfrm>
        </p:spPr>
        <p:txBody>
          <a:bodyPr/>
          <a:lstStyle/>
          <a:p>
            <a:r>
              <a:rPr lang="en-GB" dirty="0"/>
              <a:t>External clustering validation measures</a:t>
            </a:r>
          </a:p>
        </p:txBody>
      </p:sp>
      <p:sp>
        <p:nvSpPr>
          <p:cNvPr id="4" name="Marcador de Posição de Conteúdo 2">
            <a:extLst>
              <a:ext uri="{FF2B5EF4-FFF2-40B4-BE49-F238E27FC236}">
                <a16:creationId xmlns:a16="http://schemas.microsoft.com/office/drawing/2014/main" id="{074BE963-C8BE-4EB6-AEF2-75AF81C3276A}"/>
              </a:ext>
            </a:extLst>
          </p:cNvPr>
          <p:cNvSpPr txBox="1">
            <a:spLocks/>
          </p:cNvSpPr>
          <p:nvPr/>
        </p:nvSpPr>
        <p:spPr>
          <a:xfrm>
            <a:off x="219261" y="5812551"/>
            <a:ext cx="2977401" cy="209089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GB" sz="1800" dirty="0"/>
              <a:t>Author(s):</a:t>
            </a:r>
          </a:p>
          <a:p>
            <a:pPr>
              <a:buFont typeface="Wingdings" panose="05000000000000000000" pitchFamily="2" charset="2"/>
              <a:buChar char="§"/>
            </a:pPr>
            <a:r>
              <a:rPr lang="en-GB" sz="1800" dirty="0"/>
              <a:t> Marina </a:t>
            </a:r>
            <a:r>
              <a:rPr lang="en-GB" sz="1800" dirty="0" err="1"/>
              <a:t>Meila</a:t>
            </a:r>
            <a:endParaRPr lang="en-GB" dirty="0"/>
          </a:p>
          <a:p>
            <a:endParaRPr lang="en-GB" dirty="0"/>
          </a:p>
        </p:txBody>
      </p:sp>
      <p:pic>
        <p:nvPicPr>
          <p:cNvPr id="5" name="Picture 2" descr="Resultado de imagem para tecnico logo png">
            <a:extLst>
              <a:ext uri="{FF2B5EF4-FFF2-40B4-BE49-F238E27FC236}">
                <a16:creationId xmlns:a16="http://schemas.microsoft.com/office/drawing/2014/main" id="{AA6D5AE1-0705-4A9F-BEF3-322EE652D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sp>
        <p:nvSpPr>
          <p:cNvPr id="26" name="CaixaDeTexto 25">
            <a:extLst>
              <a:ext uri="{FF2B5EF4-FFF2-40B4-BE49-F238E27FC236}">
                <a16:creationId xmlns:a16="http://schemas.microsoft.com/office/drawing/2014/main" id="{478A7DA4-2264-482E-A032-449514C1FB83}"/>
              </a:ext>
            </a:extLst>
          </p:cNvPr>
          <p:cNvSpPr txBox="1"/>
          <p:nvPr/>
        </p:nvSpPr>
        <p:spPr>
          <a:xfrm>
            <a:off x="7523651" y="2114438"/>
            <a:ext cx="1007706" cy="707886"/>
          </a:xfrm>
          <a:prstGeom prst="rect">
            <a:avLst/>
          </a:prstGeom>
          <a:noFill/>
        </p:spPr>
        <p:txBody>
          <a:bodyPr wrap="square" rtlCol="0">
            <a:spAutoFit/>
          </a:bodyPr>
          <a:lstStyle/>
          <a:p>
            <a:endParaRPr lang="en-GB" sz="4000" dirty="0">
              <a:latin typeface="Abadi" panose="020B0604020104020204" pitchFamily="34" charset="0"/>
            </a:endParaRPr>
          </a:p>
        </p:txBody>
      </p:sp>
      <p:sp>
        <p:nvSpPr>
          <p:cNvPr id="56" name="Marcador de Posição de Conteúdo 2">
            <a:extLst>
              <a:ext uri="{FF2B5EF4-FFF2-40B4-BE49-F238E27FC236}">
                <a16:creationId xmlns:a16="http://schemas.microsoft.com/office/drawing/2014/main" id="{28D223D8-BA76-43DE-8337-FBFB6439A133}"/>
              </a:ext>
            </a:extLst>
          </p:cNvPr>
          <p:cNvSpPr>
            <a:spLocks noGrp="1"/>
          </p:cNvSpPr>
          <p:nvPr>
            <p:ph idx="1"/>
          </p:nvPr>
        </p:nvSpPr>
        <p:spPr>
          <a:xfrm>
            <a:off x="4448735" y="1901926"/>
            <a:ext cx="3294530" cy="1369735"/>
          </a:xfrm>
          <a:solidFill>
            <a:schemeClr val="accent3">
              <a:lumMod val="60000"/>
              <a:lumOff val="40000"/>
              <a:alpha val="70000"/>
            </a:schemeClr>
          </a:solidFill>
        </p:spPr>
        <p:txBody>
          <a:bodyPr anchor="ctr">
            <a:normAutofit/>
          </a:bodyPr>
          <a:lstStyle/>
          <a:p>
            <a:pPr marL="0" indent="0" algn="ctr">
              <a:buNone/>
            </a:pPr>
            <a:r>
              <a:rPr lang="pt-PT" sz="2400" b="1" dirty="0"/>
              <a:t>Variation of information </a:t>
            </a:r>
            <a:endParaRPr lang="en-GB" sz="2400" b="1" dirty="0"/>
          </a:p>
        </p:txBody>
      </p:sp>
      <p:cxnSp>
        <p:nvCxnSpPr>
          <p:cNvPr id="14" name="Conexão reta unidirecional 3">
            <a:extLst>
              <a:ext uri="{FF2B5EF4-FFF2-40B4-BE49-F238E27FC236}">
                <a16:creationId xmlns:a16="http://schemas.microsoft.com/office/drawing/2014/main" id="{2ABA1415-4F81-4D2C-97D7-A11096D9A1D0}"/>
              </a:ext>
            </a:extLst>
          </p:cNvPr>
          <p:cNvCxnSpPr>
            <a:cxnSpLocks/>
          </p:cNvCxnSpPr>
          <p:nvPr/>
        </p:nvCxnSpPr>
        <p:spPr>
          <a:xfrm>
            <a:off x="7743265" y="2263374"/>
            <a:ext cx="11035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Marcador de Posição de Conteúdo 2">
            <a:extLst>
              <a:ext uri="{FF2B5EF4-FFF2-40B4-BE49-F238E27FC236}">
                <a16:creationId xmlns:a16="http://schemas.microsoft.com/office/drawing/2014/main" id="{35E11F63-FA74-4EB3-B1DC-0A390661171C}"/>
              </a:ext>
            </a:extLst>
          </p:cNvPr>
          <p:cNvSpPr txBox="1">
            <a:spLocks/>
          </p:cNvSpPr>
          <p:nvPr/>
        </p:nvSpPr>
        <p:spPr>
          <a:xfrm>
            <a:off x="8846820" y="1801808"/>
            <a:ext cx="2880360" cy="866440"/>
          </a:xfrm>
          <a:prstGeom prst="rect">
            <a:avLst/>
          </a:prstGeom>
          <a:solidFill>
            <a:schemeClr val="accent3">
              <a:lumMod val="60000"/>
              <a:lumOff val="40000"/>
              <a:alpha val="17000"/>
            </a:schemeClr>
          </a:solidFill>
        </p:spPr>
        <p:txBody>
          <a:bodyPr vert="horz" lIns="45720" tIns="45720" rIns="45720" bIns="45720" rtlCol="0" anchor="ctr">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0" indent="0" algn="ctr">
              <a:buFont typeface="Tw Cen MT" panose="020B0602020104020603" pitchFamily="34" charset="0"/>
              <a:buNone/>
            </a:pPr>
            <a:r>
              <a:rPr lang="pt-PT" sz="1800" b="1" dirty="0"/>
              <a:t>Not based in counting pairs</a:t>
            </a:r>
            <a:endParaRPr lang="en-GB" sz="1800" b="1" dirty="0"/>
          </a:p>
        </p:txBody>
      </p:sp>
      <p:sp>
        <p:nvSpPr>
          <p:cNvPr id="18" name="Equals 17">
            <a:extLst>
              <a:ext uri="{FF2B5EF4-FFF2-40B4-BE49-F238E27FC236}">
                <a16:creationId xmlns:a16="http://schemas.microsoft.com/office/drawing/2014/main" id="{A96011A8-8A4E-4EDD-A174-562B88A1B688}"/>
              </a:ext>
            </a:extLst>
          </p:cNvPr>
          <p:cNvSpPr/>
          <p:nvPr/>
        </p:nvSpPr>
        <p:spPr>
          <a:xfrm>
            <a:off x="5690235" y="3884338"/>
            <a:ext cx="811530" cy="75438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tx1"/>
              </a:solidFill>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3391B6-BC85-4F11-92EE-B5725DFF43A3}"/>
                  </a:ext>
                </a:extLst>
              </p:cNvPr>
              <p:cNvSpPr txBox="1"/>
              <p:nvPr/>
            </p:nvSpPr>
            <p:spPr>
              <a:xfrm>
                <a:off x="2762287" y="5590137"/>
                <a:ext cx="6884634" cy="523220"/>
              </a:xfrm>
              <a:prstGeom prst="rect">
                <a:avLst/>
              </a:prstGeom>
              <a:solidFill>
                <a:schemeClr val="accent3">
                  <a:lumMod val="60000"/>
                  <a:lumOff val="40000"/>
                  <a:alpha val="17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PT" sz="2800" i="1" smtClean="0">
                              <a:latin typeface="Cambria Math" panose="02040503050406030204" pitchFamily="18" charset="0"/>
                              <a:ea typeface="Cambria Math" panose="02040503050406030204" pitchFamily="18" charset="0"/>
                            </a:rPr>
                          </m:ctrlPr>
                        </m:dPr>
                        <m:e>
                          <m:r>
                            <a:rPr lang="pt-PT" sz="2800" b="0" i="1" smtClean="0">
                              <a:latin typeface="Cambria Math" panose="02040503050406030204" pitchFamily="18" charset="0"/>
                              <a:ea typeface="Cambria Math" panose="02040503050406030204" pitchFamily="18" charset="0"/>
                            </a:rPr>
                            <m:t>ℋ</m:t>
                          </m:r>
                          <m:d>
                            <m:dPr>
                              <m:ctrlPr>
                                <a:rPr lang="pt-PT" sz="2800" i="1" smtClean="0">
                                  <a:latin typeface="Cambria Math" panose="02040503050406030204" pitchFamily="18" charset="0"/>
                                  <a:ea typeface="Cambria Math" panose="02040503050406030204" pitchFamily="18" charset="0"/>
                                </a:rPr>
                              </m:ctrlPr>
                            </m:dPr>
                            <m:e>
                              <m:r>
                                <a:rPr lang="pt-PT" sz="2800" b="0" i="1" smtClean="0">
                                  <a:latin typeface="Cambria Math" panose="02040503050406030204" pitchFamily="18" charset="0"/>
                                  <a:ea typeface="Cambria Math" panose="02040503050406030204" pitchFamily="18" charset="0"/>
                                </a:rPr>
                                <m:t>𝐶</m:t>
                              </m:r>
                            </m:e>
                          </m:d>
                          <m:r>
                            <a:rPr lang="pt-PT" sz="2800" b="0" i="1" smtClean="0">
                              <a:latin typeface="Cambria Math" panose="02040503050406030204" pitchFamily="18" charset="0"/>
                              <a:ea typeface="Cambria Math" panose="02040503050406030204" pitchFamily="18" charset="0"/>
                            </a:rPr>
                            <m:t>− </m:t>
                          </m:r>
                          <m:r>
                            <a:rPr lang="pt-PT" sz="2800" b="0" i="1" smtClean="0">
                              <a:latin typeface="Cambria Math" panose="02040503050406030204" pitchFamily="18" charset="0"/>
                              <a:ea typeface="Cambria Math" panose="02040503050406030204" pitchFamily="18" charset="0"/>
                            </a:rPr>
                            <m:t>ℒ</m:t>
                          </m:r>
                          <m:d>
                            <m:dPr>
                              <m:ctrlPr>
                                <a:rPr lang="pt-PT" sz="2800" i="1" smtClean="0">
                                  <a:latin typeface="Cambria Math" panose="02040503050406030204" pitchFamily="18" charset="0"/>
                                  <a:ea typeface="Cambria Math" panose="02040503050406030204" pitchFamily="18" charset="0"/>
                                </a:rPr>
                              </m:ctrlPr>
                            </m:dPr>
                            <m:e>
                              <m:r>
                                <a:rPr lang="pt-PT" sz="2800" b="0" i="1" smtClean="0">
                                  <a:latin typeface="Cambria Math" panose="02040503050406030204" pitchFamily="18" charset="0"/>
                                  <a:ea typeface="Cambria Math" panose="02040503050406030204" pitchFamily="18" charset="0"/>
                                </a:rPr>
                                <m:t>𝐶</m:t>
                              </m:r>
                              <m:r>
                                <a:rPr lang="pt-PT" sz="2800" b="0" i="1" smtClean="0">
                                  <a:latin typeface="Cambria Math" panose="02040503050406030204" pitchFamily="18" charset="0"/>
                                  <a:ea typeface="Cambria Math" panose="02040503050406030204" pitchFamily="18" charset="0"/>
                                </a:rPr>
                                <m:t>,</m:t>
                              </m:r>
                              <m:r>
                                <a:rPr lang="pt-PT" sz="2800" b="0" i="1" smtClean="0">
                                  <a:latin typeface="Cambria Math" panose="02040503050406030204" pitchFamily="18" charset="0"/>
                                  <a:ea typeface="Cambria Math" panose="02040503050406030204" pitchFamily="18" charset="0"/>
                                </a:rPr>
                                <m:t>𝑃</m:t>
                              </m:r>
                            </m:e>
                          </m:d>
                        </m:e>
                      </m:d>
                      <m:r>
                        <a:rPr lang="pt-PT" sz="2800" b="0" i="1" smtClean="0">
                          <a:latin typeface="Cambria Math" panose="02040503050406030204" pitchFamily="18" charset="0"/>
                          <a:ea typeface="Cambria Math" panose="02040503050406030204" pitchFamily="18" charset="0"/>
                        </a:rPr>
                        <m:t>+[</m:t>
                      </m:r>
                      <m:r>
                        <a:rPr lang="pt-PT" sz="2800" b="0" i="1" smtClean="0">
                          <a:latin typeface="Cambria Math" panose="02040503050406030204" pitchFamily="18" charset="0"/>
                          <a:ea typeface="Cambria Math" panose="02040503050406030204" pitchFamily="18" charset="0"/>
                        </a:rPr>
                        <m:t>ℋ</m:t>
                      </m:r>
                      <m:d>
                        <m:dPr>
                          <m:ctrlPr>
                            <a:rPr lang="pt-PT" sz="2800" i="1" smtClean="0">
                              <a:latin typeface="Cambria Math" panose="02040503050406030204" pitchFamily="18" charset="0"/>
                              <a:ea typeface="Cambria Math" panose="02040503050406030204" pitchFamily="18" charset="0"/>
                            </a:rPr>
                          </m:ctrlPr>
                        </m:dPr>
                        <m:e>
                          <m:r>
                            <a:rPr lang="pt-PT" sz="2800" b="0" i="1" smtClean="0">
                              <a:latin typeface="Cambria Math" panose="02040503050406030204" pitchFamily="18" charset="0"/>
                              <a:ea typeface="Cambria Math" panose="02040503050406030204" pitchFamily="18" charset="0"/>
                            </a:rPr>
                            <m:t>𝑃</m:t>
                          </m:r>
                        </m:e>
                      </m:d>
                      <m:r>
                        <a:rPr lang="pt-PT" sz="2800" b="0" i="1" smtClean="0">
                          <a:latin typeface="Cambria Math" panose="02040503050406030204" pitchFamily="18" charset="0"/>
                          <a:ea typeface="Cambria Math" panose="02040503050406030204" pitchFamily="18" charset="0"/>
                        </a:rPr>
                        <m:t>−</m:t>
                      </m:r>
                      <m:r>
                        <a:rPr lang="pt-PT" sz="2800" b="0" i="1" smtClean="0">
                          <a:latin typeface="Cambria Math" panose="02040503050406030204" pitchFamily="18" charset="0"/>
                          <a:ea typeface="Cambria Math" panose="02040503050406030204" pitchFamily="18" charset="0"/>
                        </a:rPr>
                        <m:t>ℒ</m:t>
                      </m:r>
                      <m:d>
                        <m:dPr>
                          <m:ctrlPr>
                            <a:rPr lang="pt-PT" sz="2800" i="1" smtClean="0">
                              <a:latin typeface="Cambria Math" panose="02040503050406030204" pitchFamily="18" charset="0"/>
                              <a:ea typeface="Cambria Math" panose="02040503050406030204" pitchFamily="18" charset="0"/>
                            </a:rPr>
                          </m:ctrlPr>
                        </m:dPr>
                        <m:e>
                          <m:r>
                            <a:rPr lang="pt-PT" sz="2800" b="0" i="1" smtClean="0">
                              <a:latin typeface="Cambria Math" panose="02040503050406030204" pitchFamily="18" charset="0"/>
                              <a:ea typeface="Cambria Math" panose="02040503050406030204" pitchFamily="18" charset="0"/>
                            </a:rPr>
                            <m:t>𝐶</m:t>
                          </m:r>
                          <m:r>
                            <a:rPr lang="pt-PT" sz="2800" b="0" i="1" smtClean="0">
                              <a:latin typeface="Cambria Math" panose="02040503050406030204" pitchFamily="18" charset="0"/>
                              <a:ea typeface="Cambria Math" panose="02040503050406030204" pitchFamily="18" charset="0"/>
                            </a:rPr>
                            <m:t>,</m:t>
                          </m:r>
                          <m:r>
                            <a:rPr lang="pt-PT" sz="2800" b="0" i="1" smtClean="0">
                              <a:latin typeface="Cambria Math" panose="02040503050406030204" pitchFamily="18" charset="0"/>
                              <a:ea typeface="Cambria Math" panose="02040503050406030204" pitchFamily="18" charset="0"/>
                            </a:rPr>
                            <m:t>𝑃</m:t>
                          </m:r>
                        </m:e>
                      </m:d>
                      <m:r>
                        <a:rPr lang="pt-PT" sz="2800" b="0" i="1" smtClean="0">
                          <a:latin typeface="Cambria Math" panose="02040503050406030204" pitchFamily="18" charset="0"/>
                          <a:ea typeface="Cambria Math" panose="02040503050406030204" pitchFamily="18" charset="0"/>
                        </a:rPr>
                        <m:t>]</m:t>
                      </m:r>
                    </m:oMath>
                  </m:oMathPara>
                </a14:m>
                <a:endParaRPr lang="pt-PT" sz="2800" dirty="0"/>
              </a:p>
            </p:txBody>
          </p:sp>
        </mc:Choice>
        <mc:Fallback xmlns="">
          <p:sp>
            <p:nvSpPr>
              <p:cNvPr id="19" name="TextBox 18">
                <a:extLst>
                  <a:ext uri="{FF2B5EF4-FFF2-40B4-BE49-F238E27FC236}">
                    <a16:creationId xmlns:a16="http://schemas.microsoft.com/office/drawing/2014/main" id="{4C3391B6-BC85-4F11-92EE-B5725DFF43A3}"/>
                  </a:ext>
                </a:extLst>
              </p:cNvPr>
              <p:cNvSpPr txBox="1">
                <a:spLocks noRot="1" noChangeAspect="1" noMove="1" noResize="1" noEditPoints="1" noAdjustHandles="1" noChangeArrowheads="1" noChangeShapeType="1" noTextEdit="1"/>
              </p:cNvSpPr>
              <p:nvPr/>
            </p:nvSpPr>
            <p:spPr>
              <a:xfrm>
                <a:off x="2762287" y="5590137"/>
                <a:ext cx="6884634" cy="523220"/>
              </a:xfrm>
              <a:prstGeom prst="rect">
                <a:avLst/>
              </a:prstGeom>
              <a:blipFill>
                <a:blip r:embed="rId4"/>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BAC6D83-7F7B-4BFA-943F-7852BD0CFA08}"/>
                  </a:ext>
                </a:extLst>
              </p:cNvPr>
              <p:cNvSpPr txBox="1"/>
              <p:nvPr/>
            </p:nvSpPr>
            <p:spPr>
              <a:xfrm>
                <a:off x="388621" y="1955884"/>
                <a:ext cx="2373666" cy="2631554"/>
              </a:xfrm>
              <a:prstGeom prst="rect">
                <a:avLst/>
              </a:prstGeom>
              <a:solidFill>
                <a:schemeClr val="accent2">
                  <a:lumMod val="60000"/>
                  <a:lumOff val="40000"/>
                </a:schemeClr>
              </a:solidFill>
            </p:spPr>
            <p:txBody>
              <a:bodyPr wrap="square" rtlCol="0">
                <a:spAutoFit/>
              </a:bodyPr>
              <a:lstStyle/>
              <a:p>
                <a:r>
                  <a:rPr lang="pt-PT" sz="2000" b="1" i="1" u="sng" dirty="0">
                    <a:latin typeface="Cambria Math" panose="02040503050406030204" pitchFamily="18" charset="0"/>
                  </a:rPr>
                  <a:t>Entropy </a:t>
                </a:r>
              </a:p>
              <a:p>
                <a:endParaRPr lang="pt-PT" sz="20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PT" sz="2000" b="0" i="1" smtClean="0">
                          <a:latin typeface="Cambria Math" panose="02040503050406030204" pitchFamily="18" charset="0"/>
                        </a:rPr>
                        <m:t>−</m:t>
                      </m:r>
                      <m:nary>
                        <m:naryPr>
                          <m:chr m:val="∑"/>
                          <m:ctrlPr>
                            <a:rPr lang="pt-PT" sz="2000" b="0" i="1" smtClean="0">
                              <a:latin typeface="Cambria Math" panose="02040503050406030204" pitchFamily="18" charset="0"/>
                            </a:rPr>
                          </m:ctrlPr>
                        </m:naryPr>
                        <m:sub>
                          <m:r>
                            <m:rPr>
                              <m:brk m:alnAt="23"/>
                            </m:rPr>
                            <a:rPr lang="pt-PT" sz="2000" b="0" i="1" smtClean="0">
                              <a:latin typeface="Cambria Math" panose="02040503050406030204" pitchFamily="18" charset="0"/>
                            </a:rPr>
                            <m:t>𝑘</m:t>
                          </m:r>
                          <m:r>
                            <a:rPr lang="pt-PT" sz="2000" b="0" i="1" smtClean="0">
                              <a:latin typeface="Cambria Math" panose="02040503050406030204" pitchFamily="18" charset="0"/>
                            </a:rPr>
                            <m:t>=1</m:t>
                          </m:r>
                        </m:sub>
                        <m:sup>
                          <m:r>
                            <a:rPr lang="pt-PT" sz="2000" b="0" i="1" smtClean="0">
                              <a:latin typeface="Cambria Math" panose="02040503050406030204" pitchFamily="18" charset="0"/>
                            </a:rPr>
                            <m:t>𝐾</m:t>
                          </m:r>
                        </m:sup>
                        <m:e>
                          <m:r>
                            <a:rPr lang="pt-PT" sz="2000" b="0" i="1" smtClean="0">
                              <a:latin typeface="Cambria Math" panose="02040503050406030204" pitchFamily="18" charset="0"/>
                            </a:rPr>
                            <m:t>𝑃</m:t>
                          </m:r>
                          <m:d>
                            <m:dPr>
                              <m:ctrlPr>
                                <a:rPr lang="pt-PT" sz="2000" b="0" i="1" smtClean="0">
                                  <a:latin typeface="Cambria Math" panose="02040503050406030204" pitchFamily="18" charset="0"/>
                                </a:rPr>
                              </m:ctrlPr>
                            </m:dPr>
                            <m:e>
                              <m:r>
                                <a:rPr lang="pt-PT" sz="2000" b="0" i="1" smtClean="0">
                                  <a:latin typeface="Cambria Math" panose="02040503050406030204" pitchFamily="18" charset="0"/>
                                </a:rPr>
                                <m:t>𝑘</m:t>
                              </m:r>
                            </m:e>
                          </m:d>
                          <m:r>
                            <a:rPr lang="pt-PT" sz="2000" b="0" i="1" smtClean="0">
                              <a:latin typeface="Cambria Math" panose="02040503050406030204" pitchFamily="18" charset="0"/>
                            </a:rPr>
                            <m:t>𝑙𝑜𝑔𝑃</m:t>
                          </m:r>
                          <m:d>
                            <m:dPr>
                              <m:ctrlPr>
                                <a:rPr lang="pt-PT" sz="2000" b="0" i="1" smtClean="0">
                                  <a:latin typeface="Cambria Math" panose="02040503050406030204" pitchFamily="18" charset="0"/>
                                </a:rPr>
                              </m:ctrlPr>
                            </m:dPr>
                            <m:e>
                              <m:r>
                                <a:rPr lang="pt-PT" sz="2000" b="0" i="1" smtClean="0">
                                  <a:latin typeface="Cambria Math" panose="02040503050406030204" pitchFamily="18" charset="0"/>
                                </a:rPr>
                                <m:t>𝑘</m:t>
                              </m:r>
                            </m:e>
                          </m:d>
                        </m:e>
                      </m:nary>
                      <m:r>
                        <a:rPr lang="pt-PT" sz="2000" b="0" i="0" smtClean="0">
                          <a:latin typeface="Cambria Math" panose="02040503050406030204" pitchFamily="18" charset="0"/>
                        </a:rPr>
                        <m:t>,</m:t>
                      </m:r>
                    </m:oMath>
                  </m:oMathPara>
                </a14:m>
                <a:endParaRPr lang="pt-PT" sz="2000" b="0" dirty="0"/>
              </a:p>
              <a:p>
                <a:endParaRPr lang="pt-PT" sz="2400" b="0" dirty="0"/>
              </a:p>
              <a:p>
                <a:r>
                  <a:rPr lang="pt-PT" sz="2400" dirty="0"/>
                  <a:t>	</a:t>
                </a:r>
                <a14:m>
                  <m:oMath xmlns:m="http://schemas.openxmlformats.org/officeDocument/2006/math">
                    <m:r>
                      <a:rPr lang="pt-PT" sz="2000" b="0" i="1" smtClean="0">
                        <a:latin typeface="Cambria Math" panose="02040503050406030204" pitchFamily="18" charset="0"/>
                      </a:rPr>
                      <m:t>𝑃</m:t>
                    </m:r>
                    <m:d>
                      <m:dPr>
                        <m:ctrlPr>
                          <a:rPr lang="pt-PT" sz="2000" b="0" i="1" smtClean="0">
                            <a:latin typeface="Cambria Math" panose="02040503050406030204" pitchFamily="18" charset="0"/>
                          </a:rPr>
                        </m:ctrlPr>
                      </m:dPr>
                      <m:e>
                        <m:r>
                          <a:rPr lang="pt-PT" sz="2000" b="0" i="1" smtClean="0">
                            <a:latin typeface="Cambria Math" panose="02040503050406030204" pitchFamily="18" charset="0"/>
                          </a:rPr>
                          <m:t>𝑘</m:t>
                        </m:r>
                      </m:e>
                    </m:d>
                    <m:r>
                      <a:rPr lang="pt-PT" sz="2000" b="0" i="1" smtClean="0">
                        <a:latin typeface="Cambria Math" panose="02040503050406030204" pitchFamily="18" charset="0"/>
                      </a:rPr>
                      <m:t>=</m:t>
                    </m:r>
                    <m:f>
                      <m:fPr>
                        <m:ctrlPr>
                          <a:rPr lang="pt-PT" sz="2000" b="0" i="1" smtClean="0">
                            <a:latin typeface="Cambria Math" panose="02040503050406030204" pitchFamily="18" charset="0"/>
                          </a:rPr>
                        </m:ctrlPr>
                      </m:fPr>
                      <m:num>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𝑛</m:t>
                            </m:r>
                          </m:e>
                          <m:sub>
                            <m:r>
                              <a:rPr lang="pt-PT" sz="2000" b="0" i="1" smtClean="0">
                                <a:latin typeface="Cambria Math" panose="02040503050406030204" pitchFamily="18" charset="0"/>
                              </a:rPr>
                              <m:t>𝑘</m:t>
                            </m:r>
                          </m:sub>
                        </m:sSub>
                      </m:num>
                      <m:den>
                        <m:r>
                          <a:rPr lang="pt-PT" sz="2000" b="0" i="1" smtClean="0">
                            <a:latin typeface="Cambria Math" panose="02040503050406030204" pitchFamily="18" charset="0"/>
                          </a:rPr>
                          <m:t>𝑛</m:t>
                        </m:r>
                      </m:den>
                    </m:f>
                  </m:oMath>
                </a14:m>
                <a:endParaRPr lang="pt-PT" sz="2000" b="0" dirty="0"/>
              </a:p>
              <a:p>
                <a:endParaRPr lang="pt-PT" dirty="0"/>
              </a:p>
            </p:txBody>
          </p:sp>
        </mc:Choice>
        <mc:Fallback xmlns="">
          <p:sp>
            <p:nvSpPr>
              <p:cNvPr id="28" name="TextBox 27">
                <a:extLst>
                  <a:ext uri="{FF2B5EF4-FFF2-40B4-BE49-F238E27FC236}">
                    <a16:creationId xmlns:a16="http://schemas.microsoft.com/office/drawing/2014/main" id="{0BAC6D83-7F7B-4BFA-943F-7852BD0CFA08}"/>
                  </a:ext>
                </a:extLst>
              </p:cNvPr>
              <p:cNvSpPr txBox="1">
                <a:spLocks noRot="1" noChangeAspect="1" noMove="1" noResize="1" noEditPoints="1" noAdjustHandles="1" noChangeArrowheads="1" noChangeShapeType="1" noTextEdit="1"/>
              </p:cNvSpPr>
              <p:nvPr/>
            </p:nvSpPr>
            <p:spPr>
              <a:xfrm>
                <a:off x="388621" y="1955884"/>
                <a:ext cx="2373666" cy="2631554"/>
              </a:xfrm>
              <a:prstGeom prst="rect">
                <a:avLst/>
              </a:prstGeom>
              <a:blipFill>
                <a:blip r:embed="rId5"/>
                <a:stretch>
                  <a:fillRect l="-2828" t="-1389"/>
                </a:stretch>
              </a:blipFill>
            </p:spPr>
            <p:txBody>
              <a:bodyPr/>
              <a:lstStyle/>
              <a:p>
                <a:r>
                  <a:rPr lang="pt-PT">
                    <a:noFill/>
                  </a:rPr>
                  <a:t> </a:t>
                </a:r>
              </a:p>
            </p:txBody>
          </p:sp>
        </mc:Fallback>
      </mc:AlternateContent>
      <p:cxnSp>
        <p:nvCxnSpPr>
          <p:cNvPr id="30" name="Conexão reta unidirecional 3">
            <a:extLst>
              <a:ext uri="{FF2B5EF4-FFF2-40B4-BE49-F238E27FC236}">
                <a16:creationId xmlns:a16="http://schemas.microsoft.com/office/drawing/2014/main" id="{4BBF9D8F-41DC-409E-8DE2-716F2059FAD3}"/>
              </a:ext>
            </a:extLst>
          </p:cNvPr>
          <p:cNvCxnSpPr>
            <a:cxnSpLocks/>
            <a:endCxn id="28" idx="3"/>
          </p:cNvCxnSpPr>
          <p:nvPr/>
        </p:nvCxnSpPr>
        <p:spPr>
          <a:xfrm flipH="1" flipV="1">
            <a:off x="2762287" y="3271661"/>
            <a:ext cx="1039177" cy="2467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5F38B64-6AE3-44A1-B092-B3B4369BD8AF}"/>
                  </a:ext>
                </a:extLst>
              </p:cNvPr>
              <p:cNvSpPr txBox="1"/>
              <p:nvPr/>
            </p:nvSpPr>
            <p:spPr>
              <a:xfrm>
                <a:off x="8332470" y="3073120"/>
                <a:ext cx="3663026" cy="2094612"/>
              </a:xfrm>
              <a:prstGeom prst="rect">
                <a:avLst/>
              </a:prstGeom>
              <a:solidFill>
                <a:schemeClr val="accent2">
                  <a:lumMod val="60000"/>
                  <a:lumOff val="40000"/>
                </a:schemeClr>
              </a:solidFill>
            </p:spPr>
            <p:txBody>
              <a:bodyPr wrap="square" rtlCol="0">
                <a:spAutoFit/>
              </a:bodyPr>
              <a:lstStyle/>
              <a:p>
                <a:r>
                  <a:rPr lang="pt-PT" sz="2000" b="1" i="1" u="sng" dirty="0">
                    <a:latin typeface="Cambria Math" panose="02040503050406030204" pitchFamily="18" charset="0"/>
                  </a:rPr>
                  <a:t>Mutual Information</a:t>
                </a:r>
              </a:p>
              <a:p>
                <a:pPr/>
                <a14:m>
                  <m:oMathPara xmlns:m="http://schemas.openxmlformats.org/officeDocument/2006/math">
                    <m:oMathParaPr>
                      <m:jc m:val="centerGroup"/>
                    </m:oMathParaPr>
                    <m:oMath xmlns:m="http://schemas.openxmlformats.org/officeDocument/2006/math">
                      <m:nary>
                        <m:naryPr>
                          <m:chr m:val="∑"/>
                          <m:ctrlPr>
                            <a:rPr lang="pt-PT" sz="2000" i="1" smtClean="0">
                              <a:latin typeface="Cambria Math" panose="02040503050406030204" pitchFamily="18" charset="0"/>
                            </a:rPr>
                          </m:ctrlPr>
                        </m:naryPr>
                        <m:sub>
                          <m:r>
                            <m:rPr>
                              <m:brk m:alnAt="23"/>
                            </m:rPr>
                            <a:rPr lang="pt-PT" sz="2000" b="0" i="1" smtClean="0">
                              <a:latin typeface="Cambria Math" panose="02040503050406030204" pitchFamily="18" charset="0"/>
                            </a:rPr>
                            <m:t>𝑘</m:t>
                          </m:r>
                          <m:r>
                            <a:rPr lang="pt-PT" sz="2000" b="0" i="1" smtClean="0">
                              <a:latin typeface="Cambria Math" panose="02040503050406030204" pitchFamily="18" charset="0"/>
                            </a:rPr>
                            <m:t>=1</m:t>
                          </m:r>
                        </m:sub>
                        <m:sup>
                          <m:r>
                            <a:rPr lang="pt-PT" sz="2000" b="0" i="1" smtClean="0">
                              <a:latin typeface="Cambria Math" panose="02040503050406030204" pitchFamily="18" charset="0"/>
                            </a:rPr>
                            <m:t>𝐾</m:t>
                          </m:r>
                        </m:sup>
                        <m:e>
                          <m:nary>
                            <m:naryPr>
                              <m:chr m:val="∑"/>
                              <m:ctrlPr>
                                <a:rPr lang="pt-PT" sz="2000" i="1" smtClean="0">
                                  <a:latin typeface="Cambria Math" panose="02040503050406030204" pitchFamily="18" charset="0"/>
                                </a:rPr>
                              </m:ctrlPr>
                            </m:naryPr>
                            <m:sub>
                              <m:sSup>
                                <m:sSupPr>
                                  <m:ctrlPr>
                                    <a:rPr lang="pt-PT" sz="2000" b="0" i="1" smtClean="0">
                                      <a:latin typeface="Cambria Math" panose="02040503050406030204" pitchFamily="18" charset="0"/>
                                    </a:rPr>
                                  </m:ctrlPr>
                                </m:sSupPr>
                                <m:e>
                                  <m:r>
                                    <m:rPr>
                                      <m:brk m:alnAt="23"/>
                                    </m:rPr>
                                    <a:rPr lang="pt-PT" sz="2000" b="0" i="1" smtClean="0">
                                      <a:latin typeface="Cambria Math" panose="02040503050406030204" pitchFamily="18" charset="0"/>
                                    </a:rPr>
                                    <m:t>𝑘</m:t>
                                  </m:r>
                                </m:e>
                                <m:sup>
                                  <m:r>
                                    <a:rPr lang="pt-PT" sz="2000" b="0" i="1" smtClean="0">
                                      <a:latin typeface="Cambria Math" panose="02040503050406030204" pitchFamily="18" charset="0"/>
                                    </a:rPr>
                                    <m:t>′</m:t>
                                  </m:r>
                                </m:sup>
                              </m:sSup>
                              <m:r>
                                <m:rPr>
                                  <m:brk m:alnAt="23"/>
                                </m:rPr>
                                <a:rPr lang="pt-PT" sz="2000" b="0" i="1" smtClean="0">
                                  <a:latin typeface="Cambria Math" panose="02040503050406030204" pitchFamily="18" charset="0"/>
                                </a:rPr>
                                <m:t>=</m:t>
                              </m:r>
                              <m:r>
                                <a:rPr lang="pt-PT" sz="2000" b="0" i="1" smtClean="0">
                                  <a:latin typeface="Cambria Math" panose="02040503050406030204" pitchFamily="18" charset="0"/>
                                </a:rPr>
                                <m:t>1</m:t>
                              </m:r>
                            </m:sub>
                            <m:sup>
                              <m:r>
                                <a:rPr lang="pt-PT" sz="2000" b="0" i="1" smtClean="0">
                                  <a:latin typeface="Cambria Math" panose="02040503050406030204" pitchFamily="18" charset="0"/>
                                </a:rPr>
                                <m:t>𝐾</m:t>
                              </m:r>
                              <m:r>
                                <a:rPr lang="pt-PT" sz="2000" b="0" i="1" smtClean="0">
                                  <a:latin typeface="Cambria Math" panose="02040503050406030204" pitchFamily="18" charset="0"/>
                                </a:rPr>
                                <m:t>′</m:t>
                              </m:r>
                            </m:sup>
                            <m:e>
                              <m:r>
                                <a:rPr lang="pt-PT" sz="2000" b="0" i="1" smtClean="0">
                                  <a:latin typeface="Cambria Math" panose="02040503050406030204" pitchFamily="18" charset="0"/>
                                </a:rPr>
                                <m:t>𝑃</m:t>
                              </m:r>
                              <m:d>
                                <m:dPr>
                                  <m:ctrlPr>
                                    <a:rPr lang="pt-PT" sz="2000" b="0" i="1" smtClean="0">
                                      <a:latin typeface="Cambria Math" panose="02040503050406030204" pitchFamily="18" charset="0"/>
                                    </a:rPr>
                                  </m:ctrlPr>
                                </m:dPr>
                                <m:e>
                                  <m:r>
                                    <a:rPr lang="pt-PT" sz="2000" b="0" i="1" smtClean="0">
                                      <a:latin typeface="Cambria Math" panose="02040503050406030204" pitchFamily="18" charset="0"/>
                                    </a:rPr>
                                    <m:t>𝑘</m:t>
                                  </m:r>
                                  <m:r>
                                    <a:rPr lang="pt-PT" sz="2000" b="0" i="1" smtClean="0">
                                      <a:latin typeface="Cambria Math" panose="02040503050406030204" pitchFamily="18" charset="0"/>
                                    </a:rPr>
                                    <m:t>,</m:t>
                                  </m:r>
                                  <m:sSup>
                                    <m:sSupPr>
                                      <m:ctrlPr>
                                        <a:rPr lang="pt-PT" sz="2000" b="0" i="1" smtClean="0">
                                          <a:latin typeface="Cambria Math" panose="02040503050406030204" pitchFamily="18" charset="0"/>
                                        </a:rPr>
                                      </m:ctrlPr>
                                    </m:sSupPr>
                                    <m:e>
                                      <m:r>
                                        <a:rPr lang="pt-PT" sz="2000" b="0" i="1" smtClean="0">
                                          <a:latin typeface="Cambria Math" panose="02040503050406030204" pitchFamily="18" charset="0"/>
                                        </a:rPr>
                                        <m:t>𝑘</m:t>
                                      </m:r>
                                    </m:e>
                                    <m:sup>
                                      <m:r>
                                        <a:rPr lang="pt-PT" sz="2000" b="0" i="1" smtClean="0">
                                          <a:latin typeface="Cambria Math" panose="02040503050406030204" pitchFamily="18" charset="0"/>
                                        </a:rPr>
                                        <m:t>′</m:t>
                                      </m:r>
                                    </m:sup>
                                  </m:sSup>
                                </m:e>
                              </m:d>
                              <m:r>
                                <a:rPr lang="pt-PT" sz="2000" b="0" i="1" smtClean="0">
                                  <a:latin typeface="Cambria Math" panose="02040503050406030204" pitchFamily="18" charset="0"/>
                                </a:rPr>
                                <m:t>𝑙𝑜𝑔</m:t>
                              </m:r>
                              <m:f>
                                <m:fPr>
                                  <m:ctrlPr>
                                    <a:rPr lang="pt-PT" sz="2000" b="0" i="1" smtClean="0">
                                      <a:latin typeface="Cambria Math" panose="02040503050406030204" pitchFamily="18" charset="0"/>
                                    </a:rPr>
                                  </m:ctrlPr>
                                </m:fPr>
                                <m:num>
                                  <m:r>
                                    <a:rPr lang="pt-PT" sz="2000" b="0" i="1" smtClean="0">
                                      <a:latin typeface="Cambria Math" panose="02040503050406030204" pitchFamily="18" charset="0"/>
                                    </a:rPr>
                                    <m:t>𝑃</m:t>
                                  </m:r>
                                  <m:r>
                                    <a:rPr lang="pt-PT" sz="2000" b="0" i="1" smtClean="0">
                                      <a:latin typeface="Cambria Math" panose="02040503050406030204" pitchFamily="18" charset="0"/>
                                    </a:rPr>
                                    <m:t>(</m:t>
                                  </m:r>
                                  <m:r>
                                    <a:rPr lang="pt-PT" sz="2000" b="0" i="1" smtClean="0">
                                      <a:latin typeface="Cambria Math" panose="02040503050406030204" pitchFamily="18" charset="0"/>
                                    </a:rPr>
                                    <m:t>𝑘</m:t>
                                  </m:r>
                                  <m:r>
                                    <a:rPr lang="pt-PT" sz="2000" b="0" i="1" smtClean="0">
                                      <a:latin typeface="Cambria Math" panose="02040503050406030204" pitchFamily="18" charset="0"/>
                                    </a:rPr>
                                    <m:t>,</m:t>
                                  </m:r>
                                  <m:sSup>
                                    <m:sSupPr>
                                      <m:ctrlPr>
                                        <a:rPr lang="pt-PT" sz="2000" b="0" i="1" smtClean="0">
                                          <a:latin typeface="Cambria Math" panose="02040503050406030204" pitchFamily="18" charset="0"/>
                                        </a:rPr>
                                      </m:ctrlPr>
                                    </m:sSupPr>
                                    <m:e>
                                      <m:r>
                                        <a:rPr lang="pt-PT" sz="2000" b="0" i="1" smtClean="0">
                                          <a:latin typeface="Cambria Math" panose="02040503050406030204" pitchFamily="18" charset="0"/>
                                        </a:rPr>
                                        <m:t>𝑘</m:t>
                                      </m:r>
                                    </m:e>
                                    <m:sup>
                                      <m:r>
                                        <a:rPr lang="pt-PT" sz="2000" b="0" i="1" smtClean="0">
                                          <a:latin typeface="Cambria Math" panose="02040503050406030204" pitchFamily="18" charset="0"/>
                                        </a:rPr>
                                        <m:t>′</m:t>
                                      </m:r>
                                    </m:sup>
                                  </m:sSup>
                                  <m:r>
                                    <a:rPr lang="pt-PT" sz="2000" b="0" i="1" smtClean="0">
                                      <a:latin typeface="Cambria Math" panose="02040503050406030204" pitchFamily="18" charset="0"/>
                                    </a:rPr>
                                    <m:t>)</m:t>
                                  </m:r>
                                </m:num>
                                <m:den>
                                  <m:r>
                                    <a:rPr lang="pt-PT" sz="2000" b="0" i="1" smtClean="0">
                                      <a:latin typeface="Cambria Math" panose="02040503050406030204" pitchFamily="18" charset="0"/>
                                    </a:rPr>
                                    <m:t>𝑃</m:t>
                                  </m:r>
                                  <m:d>
                                    <m:dPr>
                                      <m:ctrlPr>
                                        <a:rPr lang="pt-PT" sz="2000" b="0" i="1" smtClean="0">
                                          <a:latin typeface="Cambria Math" panose="02040503050406030204" pitchFamily="18" charset="0"/>
                                        </a:rPr>
                                      </m:ctrlPr>
                                    </m:dPr>
                                    <m:e>
                                      <m:r>
                                        <a:rPr lang="pt-PT" sz="2000" b="0" i="1" smtClean="0">
                                          <a:latin typeface="Cambria Math" panose="02040503050406030204" pitchFamily="18" charset="0"/>
                                        </a:rPr>
                                        <m:t>𝑘</m:t>
                                      </m:r>
                                    </m:e>
                                  </m:d>
                                  <m:r>
                                    <a:rPr lang="pt-PT" sz="2000" b="0" i="1" smtClean="0">
                                      <a:latin typeface="Cambria Math" panose="02040503050406030204" pitchFamily="18" charset="0"/>
                                    </a:rPr>
                                    <m:t>𝑃</m:t>
                                  </m:r>
                                  <m:r>
                                    <a:rPr lang="pt-PT" sz="2000" b="0" i="1" smtClean="0">
                                      <a:latin typeface="Cambria Math" panose="02040503050406030204" pitchFamily="18" charset="0"/>
                                    </a:rPr>
                                    <m:t>′(</m:t>
                                  </m:r>
                                  <m:sSup>
                                    <m:sSupPr>
                                      <m:ctrlPr>
                                        <a:rPr lang="pt-PT" sz="2000" b="0" i="1" smtClean="0">
                                          <a:latin typeface="Cambria Math" panose="02040503050406030204" pitchFamily="18" charset="0"/>
                                        </a:rPr>
                                      </m:ctrlPr>
                                    </m:sSupPr>
                                    <m:e>
                                      <m:r>
                                        <a:rPr lang="pt-PT" sz="2000" b="0" i="1" smtClean="0">
                                          <a:latin typeface="Cambria Math" panose="02040503050406030204" pitchFamily="18" charset="0"/>
                                        </a:rPr>
                                        <m:t>𝑘</m:t>
                                      </m:r>
                                    </m:e>
                                    <m:sup>
                                      <m:r>
                                        <a:rPr lang="pt-PT" sz="2000" b="0" i="1" smtClean="0">
                                          <a:latin typeface="Cambria Math" panose="02040503050406030204" pitchFamily="18" charset="0"/>
                                        </a:rPr>
                                        <m:t>′</m:t>
                                      </m:r>
                                    </m:sup>
                                  </m:sSup>
                                  <m:r>
                                    <a:rPr lang="pt-PT" sz="2000" b="0" i="1" smtClean="0">
                                      <a:latin typeface="Cambria Math" panose="02040503050406030204" pitchFamily="18" charset="0"/>
                                    </a:rPr>
                                    <m:t>)</m:t>
                                  </m:r>
                                </m:den>
                              </m:f>
                            </m:e>
                          </m:nary>
                        </m:e>
                      </m:nary>
                      <m:r>
                        <a:rPr lang="pt-PT" sz="2000" b="0" i="1" smtClean="0">
                          <a:latin typeface="Cambria Math" panose="02040503050406030204" pitchFamily="18" charset="0"/>
                        </a:rPr>
                        <m:t>,</m:t>
                      </m:r>
                    </m:oMath>
                  </m:oMathPara>
                </a14:m>
                <a:endParaRPr lang="pt-PT" sz="2000" b="0" dirty="0"/>
              </a:p>
              <a:p>
                <a:endParaRPr lang="pt-PT" sz="2400" dirty="0"/>
              </a:p>
              <a:p>
                <a:r>
                  <a:rPr lang="pt-PT" sz="2400" dirty="0"/>
                  <a:t>	</a:t>
                </a:r>
                <a14:m>
                  <m:oMath xmlns:m="http://schemas.openxmlformats.org/officeDocument/2006/math">
                    <m:r>
                      <a:rPr lang="pt-PT" sz="2000" b="0" i="1" smtClean="0">
                        <a:latin typeface="Cambria Math" panose="02040503050406030204" pitchFamily="18" charset="0"/>
                      </a:rPr>
                      <m:t>𝑃</m:t>
                    </m:r>
                    <m:d>
                      <m:dPr>
                        <m:ctrlPr>
                          <a:rPr lang="pt-PT" sz="2000" b="0" i="1" smtClean="0">
                            <a:latin typeface="Cambria Math" panose="02040503050406030204" pitchFamily="18" charset="0"/>
                          </a:rPr>
                        </m:ctrlPr>
                      </m:dPr>
                      <m:e>
                        <m:r>
                          <a:rPr lang="pt-PT" sz="2000" b="0" i="1" smtClean="0">
                            <a:latin typeface="Cambria Math" panose="02040503050406030204" pitchFamily="18" charset="0"/>
                          </a:rPr>
                          <m:t>𝑘</m:t>
                        </m:r>
                        <m:r>
                          <a:rPr lang="pt-PT" sz="2000" b="0" i="1" smtClean="0">
                            <a:latin typeface="Cambria Math" panose="02040503050406030204" pitchFamily="18" charset="0"/>
                          </a:rPr>
                          <m:t>, </m:t>
                        </m:r>
                        <m:sSup>
                          <m:sSupPr>
                            <m:ctrlPr>
                              <a:rPr lang="pt-PT" sz="2000" b="0" i="1" smtClean="0">
                                <a:latin typeface="Cambria Math" panose="02040503050406030204" pitchFamily="18" charset="0"/>
                              </a:rPr>
                            </m:ctrlPr>
                          </m:sSupPr>
                          <m:e>
                            <m:r>
                              <a:rPr lang="pt-PT" sz="2000" b="0" i="1" smtClean="0">
                                <a:latin typeface="Cambria Math" panose="02040503050406030204" pitchFamily="18" charset="0"/>
                              </a:rPr>
                              <m:t>𝑘</m:t>
                            </m:r>
                          </m:e>
                          <m:sup>
                            <m:r>
                              <a:rPr lang="pt-PT" sz="2000" b="0" i="1" smtClean="0">
                                <a:latin typeface="Cambria Math" panose="02040503050406030204" pitchFamily="18" charset="0"/>
                              </a:rPr>
                              <m:t>′</m:t>
                            </m:r>
                          </m:sup>
                        </m:sSup>
                      </m:e>
                    </m:d>
                    <m:r>
                      <a:rPr lang="pt-PT" sz="2000" b="0" i="1" smtClean="0">
                        <a:latin typeface="Cambria Math" panose="02040503050406030204" pitchFamily="18" charset="0"/>
                      </a:rPr>
                      <m:t>= </m:t>
                    </m:r>
                    <m:f>
                      <m:fPr>
                        <m:ctrlPr>
                          <a:rPr lang="pt-PT" sz="2000" b="0" i="1" smtClean="0">
                            <a:latin typeface="Cambria Math" panose="02040503050406030204" pitchFamily="18" charset="0"/>
                          </a:rPr>
                        </m:ctrlPr>
                      </m:fPr>
                      <m:num>
                        <m:r>
                          <a:rPr lang="pt-PT" sz="2000" b="0" i="1" smtClean="0">
                            <a:latin typeface="Cambria Math" panose="02040503050406030204" pitchFamily="18" charset="0"/>
                          </a:rPr>
                          <m:t>|</m:t>
                        </m:r>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𝐶</m:t>
                            </m:r>
                          </m:e>
                          <m:sub>
                            <m:r>
                              <a:rPr lang="pt-PT" sz="2000" b="0" i="1" smtClean="0">
                                <a:latin typeface="Cambria Math" panose="02040503050406030204" pitchFamily="18" charset="0"/>
                              </a:rPr>
                              <m:t>𝑘</m:t>
                            </m:r>
                          </m:sub>
                        </m:sSub>
                        <m:r>
                          <a:rPr lang="pt-PT" sz="2000" b="0" i="1" smtClean="0">
                            <a:latin typeface="Cambria Math" panose="02040503050406030204" pitchFamily="18" charset="0"/>
                            <a:ea typeface="Cambria Math" panose="02040503050406030204" pitchFamily="18" charset="0"/>
                          </a:rPr>
                          <m:t>∩</m:t>
                        </m:r>
                        <m:sSub>
                          <m:sSubPr>
                            <m:ctrlPr>
                              <a:rPr lang="pt-PT" sz="2000" b="0" i="1" smtClean="0">
                                <a:latin typeface="Cambria Math" panose="02040503050406030204" pitchFamily="18" charset="0"/>
                                <a:ea typeface="Cambria Math" panose="02040503050406030204" pitchFamily="18" charset="0"/>
                              </a:rPr>
                            </m:ctrlPr>
                          </m:sSubPr>
                          <m:e>
                            <m:r>
                              <a:rPr lang="pt-PT" sz="2000" b="0" i="1" smtClean="0">
                                <a:latin typeface="Cambria Math" panose="02040503050406030204" pitchFamily="18" charset="0"/>
                                <a:ea typeface="Cambria Math" panose="02040503050406030204" pitchFamily="18" charset="0"/>
                              </a:rPr>
                              <m:t>𝐶</m:t>
                            </m:r>
                            <m:r>
                              <a:rPr lang="pt-PT" sz="2000" b="0" i="1" smtClean="0">
                                <a:latin typeface="Cambria Math" panose="02040503050406030204" pitchFamily="18" charset="0"/>
                                <a:ea typeface="Cambria Math" panose="02040503050406030204" pitchFamily="18" charset="0"/>
                              </a:rPr>
                              <m:t>′</m:t>
                            </m:r>
                          </m:e>
                          <m:sub>
                            <m:r>
                              <a:rPr lang="pt-PT" sz="2000" b="0" i="1" smtClean="0">
                                <a:latin typeface="Cambria Math" panose="02040503050406030204" pitchFamily="18" charset="0"/>
                                <a:ea typeface="Cambria Math" panose="02040503050406030204" pitchFamily="18" charset="0"/>
                              </a:rPr>
                              <m:t>𝑘</m:t>
                            </m:r>
                            <m:r>
                              <a:rPr lang="pt-PT" sz="2000" b="0" i="1" smtClean="0">
                                <a:latin typeface="Cambria Math" panose="02040503050406030204" pitchFamily="18" charset="0"/>
                                <a:ea typeface="Cambria Math" panose="02040503050406030204" pitchFamily="18" charset="0"/>
                              </a:rPr>
                              <m:t>′</m:t>
                            </m:r>
                          </m:sub>
                        </m:sSub>
                        <m:r>
                          <a:rPr lang="pt-PT" sz="2000" b="0" i="1" smtClean="0">
                            <a:latin typeface="Cambria Math" panose="02040503050406030204" pitchFamily="18" charset="0"/>
                          </a:rPr>
                          <m:t>|</m:t>
                        </m:r>
                      </m:num>
                      <m:den>
                        <m:r>
                          <a:rPr lang="pt-PT" sz="2000" b="0" i="1" smtClean="0">
                            <a:latin typeface="Cambria Math" panose="02040503050406030204" pitchFamily="18" charset="0"/>
                          </a:rPr>
                          <m:t>𝑛</m:t>
                        </m:r>
                      </m:den>
                    </m:f>
                  </m:oMath>
                </a14:m>
                <a:endParaRPr lang="pt-PT" sz="2000" dirty="0"/>
              </a:p>
            </p:txBody>
          </p:sp>
        </mc:Choice>
        <mc:Fallback xmlns="">
          <p:sp>
            <p:nvSpPr>
              <p:cNvPr id="31" name="TextBox 30">
                <a:extLst>
                  <a:ext uri="{FF2B5EF4-FFF2-40B4-BE49-F238E27FC236}">
                    <a16:creationId xmlns:a16="http://schemas.microsoft.com/office/drawing/2014/main" id="{65F38B64-6AE3-44A1-B092-B3B4369BD8AF}"/>
                  </a:ext>
                </a:extLst>
              </p:cNvPr>
              <p:cNvSpPr txBox="1">
                <a:spLocks noRot="1" noChangeAspect="1" noMove="1" noResize="1" noEditPoints="1" noAdjustHandles="1" noChangeArrowheads="1" noChangeShapeType="1" noTextEdit="1"/>
              </p:cNvSpPr>
              <p:nvPr/>
            </p:nvSpPr>
            <p:spPr>
              <a:xfrm>
                <a:off x="8332470" y="3073120"/>
                <a:ext cx="3663026" cy="2094612"/>
              </a:xfrm>
              <a:prstGeom prst="rect">
                <a:avLst/>
              </a:prstGeom>
              <a:blipFill>
                <a:blip r:embed="rId6"/>
                <a:stretch>
                  <a:fillRect l="-1830" t="-1453"/>
                </a:stretch>
              </a:blipFill>
            </p:spPr>
            <p:txBody>
              <a:bodyPr/>
              <a:lstStyle/>
              <a:p>
                <a:r>
                  <a:rPr lang="pt-PT">
                    <a:noFill/>
                  </a:rPr>
                  <a:t> </a:t>
                </a:r>
              </a:p>
            </p:txBody>
          </p:sp>
        </mc:Fallback>
      </mc:AlternateContent>
      <p:cxnSp>
        <p:nvCxnSpPr>
          <p:cNvPr id="34" name="Conexão reta unidirecional 3">
            <a:extLst>
              <a:ext uri="{FF2B5EF4-FFF2-40B4-BE49-F238E27FC236}">
                <a16:creationId xmlns:a16="http://schemas.microsoft.com/office/drawing/2014/main" id="{9C9DD55B-0B23-4CE9-872A-8366D6EA9CD7}"/>
              </a:ext>
            </a:extLst>
          </p:cNvPr>
          <p:cNvCxnSpPr>
            <a:cxnSpLocks/>
            <a:endCxn id="31" idx="2"/>
          </p:cNvCxnSpPr>
          <p:nvPr/>
        </p:nvCxnSpPr>
        <p:spPr>
          <a:xfrm flipV="1">
            <a:off x="8580121" y="5167732"/>
            <a:ext cx="1583862" cy="571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351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94FAE8-0C80-40C5-B9BB-C618DFB0D54D}"/>
              </a:ext>
            </a:extLst>
          </p:cNvPr>
          <p:cNvSpPr>
            <a:spLocks noGrp="1"/>
          </p:cNvSpPr>
          <p:nvPr>
            <p:ph type="title"/>
          </p:nvPr>
        </p:nvSpPr>
        <p:spPr>
          <a:xfrm>
            <a:off x="1065230" y="614822"/>
            <a:ext cx="9720072" cy="1499616"/>
          </a:xfrm>
        </p:spPr>
        <p:txBody>
          <a:bodyPr/>
          <a:lstStyle/>
          <a:p>
            <a:r>
              <a:rPr lang="en-GB" dirty="0"/>
              <a:t>External clustering validation measures</a:t>
            </a:r>
          </a:p>
        </p:txBody>
      </p:sp>
      <p:sp>
        <p:nvSpPr>
          <p:cNvPr id="4" name="Marcador de Posição de Conteúdo 2">
            <a:extLst>
              <a:ext uri="{FF2B5EF4-FFF2-40B4-BE49-F238E27FC236}">
                <a16:creationId xmlns:a16="http://schemas.microsoft.com/office/drawing/2014/main" id="{074BE963-C8BE-4EB6-AEF2-75AF81C3276A}"/>
              </a:ext>
            </a:extLst>
          </p:cNvPr>
          <p:cNvSpPr txBox="1">
            <a:spLocks/>
          </p:cNvSpPr>
          <p:nvPr/>
        </p:nvSpPr>
        <p:spPr>
          <a:xfrm>
            <a:off x="219261" y="5812551"/>
            <a:ext cx="2977401" cy="209089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GB" sz="1800" dirty="0"/>
              <a:t>Author(s):</a:t>
            </a:r>
          </a:p>
          <a:p>
            <a:pPr>
              <a:buFont typeface="Wingdings" panose="05000000000000000000" pitchFamily="2" charset="2"/>
              <a:buChar char="§"/>
            </a:pPr>
            <a:r>
              <a:rPr lang="en-GB" sz="1800" dirty="0"/>
              <a:t> Silke Wagner et al.</a:t>
            </a:r>
            <a:endParaRPr lang="en-GB" dirty="0"/>
          </a:p>
        </p:txBody>
      </p:sp>
      <p:pic>
        <p:nvPicPr>
          <p:cNvPr id="5" name="Picture 2" descr="Resultado de imagem para tecnico logo png">
            <a:extLst>
              <a:ext uri="{FF2B5EF4-FFF2-40B4-BE49-F238E27FC236}">
                <a16:creationId xmlns:a16="http://schemas.microsoft.com/office/drawing/2014/main" id="{AA6D5AE1-0705-4A9F-BEF3-322EE652D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sp>
        <p:nvSpPr>
          <p:cNvPr id="26" name="CaixaDeTexto 25">
            <a:extLst>
              <a:ext uri="{FF2B5EF4-FFF2-40B4-BE49-F238E27FC236}">
                <a16:creationId xmlns:a16="http://schemas.microsoft.com/office/drawing/2014/main" id="{478A7DA4-2264-482E-A032-449514C1FB83}"/>
              </a:ext>
            </a:extLst>
          </p:cNvPr>
          <p:cNvSpPr txBox="1"/>
          <p:nvPr/>
        </p:nvSpPr>
        <p:spPr>
          <a:xfrm>
            <a:off x="7523651" y="2114438"/>
            <a:ext cx="1007706" cy="707886"/>
          </a:xfrm>
          <a:prstGeom prst="rect">
            <a:avLst/>
          </a:prstGeom>
          <a:noFill/>
        </p:spPr>
        <p:txBody>
          <a:bodyPr wrap="square" rtlCol="0">
            <a:spAutoFit/>
          </a:bodyPr>
          <a:lstStyle/>
          <a:p>
            <a:endParaRPr lang="en-GB" sz="4000" dirty="0">
              <a:latin typeface="Abadi" panose="020B0604020104020204" pitchFamily="34" charset="0"/>
            </a:endParaRPr>
          </a:p>
        </p:txBody>
      </p:sp>
      <p:sp>
        <p:nvSpPr>
          <p:cNvPr id="56" name="Marcador de Posição de Conteúdo 2">
            <a:extLst>
              <a:ext uri="{FF2B5EF4-FFF2-40B4-BE49-F238E27FC236}">
                <a16:creationId xmlns:a16="http://schemas.microsoft.com/office/drawing/2014/main" id="{28D223D8-BA76-43DE-8337-FBFB6439A133}"/>
              </a:ext>
            </a:extLst>
          </p:cNvPr>
          <p:cNvSpPr>
            <a:spLocks noGrp="1"/>
          </p:cNvSpPr>
          <p:nvPr>
            <p:ph idx="1"/>
          </p:nvPr>
        </p:nvSpPr>
        <p:spPr>
          <a:xfrm>
            <a:off x="1065230" y="1853589"/>
            <a:ext cx="3456012" cy="1013542"/>
          </a:xfrm>
          <a:solidFill>
            <a:schemeClr val="accent3">
              <a:lumMod val="60000"/>
              <a:lumOff val="40000"/>
              <a:alpha val="70000"/>
            </a:schemeClr>
          </a:solidFill>
        </p:spPr>
        <p:txBody>
          <a:bodyPr anchor="ctr">
            <a:normAutofit/>
          </a:bodyPr>
          <a:lstStyle/>
          <a:p>
            <a:pPr marL="0" indent="0" algn="ctr">
              <a:buNone/>
            </a:pPr>
            <a:r>
              <a:rPr lang="pt-PT" sz="2400" b="1" dirty="0"/>
              <a:t>Van Dongen</a:t>
            </a:r>
            <a:endParaRPr lang="en-GB" sz="2400" b="1" dirty="0"/>
          </a:p>
        </p:txBody>
      </p:sp>
      <p:pic>
        <p:nvPicPr>
          <p:cNvPr id="6" name="Picture 5" descr="A screenshot of a cell phone&#10;&#10;Description automatically generated">
            <a:extLst>
              <a:ext uri="{FF2B5EF4-FFF2-40B4-BE49-F238E27FC236}">
                <a16:creationId xmlns:a16="http://schemas.microsoft.com/office/drawing/2014/main" id="{89070E12-8EA9-4CF8-A3EF-055908486155}"/>
              </a:ext>
            </a:extLst>
          </p:cNvPr>
          <p:cNvPicPr>
            <a:picLocks noChangeAspect="1"/>
          </p:cNvPicPr>
          <p:nvPr/>
        </p:nvPicPr>
        <p:blipFill>
          <a:blip r:embed="rId4"/>
          <a:stretch>
            <a:fillRect/>
          </a:stretch>
        </p:blipFill>
        <p:spPr>
          <a:xfrm>
            <a:off x="1856550" y="3401543"/>
            <a:ext cx="8640381" cy="2295845"/>
          </a:xfrm>
          <a:prstGeom prst="rect">
            <a:avLst/>
          </a:prstGeom>
        </p:spPr>
      </p:pic>
      <p:cxnSp>
        <p:nvCxnSpPr>
          <p:cNvPr id="17" name="Conexão reta unidirecional 3">
            <a:extLst>
              <a:ext uri="{FF2B5EF4-FFF2-40B4-BE49-F238E27FC236}">
                <a16:creationId xmlns:a16="http://schemas.microsoft.com/office/drawing/2014/main" id="{91A68DF9-30D5-4E7C-A1AC-D43F69187667}"/>
              </a:ext>
            </a:extLst>
          </p:cNvPr>
          <p:cNvCxnSpPr>
            <a:cxnSpLocks/>
            <a:stCxn id="56" idx="3"/>
          </p:cNvCxnSpPr>
          <p:nvPr/>
        </p:nvCxnSpPr>
        <p:spPr>
          <a:xfrm flipV="1">
            <a:off x="4521242" y="2360094"/>
            <a:ext cx="1746286" cy="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5B13D5-78F5-4ADA-92C2-E4E81690AFB5}"/>
                  </a:ext>
                </a:extLst>
              </p:cNvPr>
              <p:cNvSpPr txBox="1"/>
              <p:nvPr/>
            </p:nvSpPr>
            <p:spPr>
              <a:xfrm>
                <a:off x="6191991" y="1867278"/>
                <a:ext cx="5114487" cy="1013541"/>
              </a:xfrm>
              <a:prstGeom prst="rect">
                <a:avLst/>
              </a:prstGeom>
              <a:solidFill>
                <a:schemeClr val="accent3">
                  <a:lumMod val="60000"/>
                  <a:lumOff val="40000"/>
                  <a:alpha val="17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PT" sz="2000" b="0" i="1" smtClean="0">
                          <a:latin typeface="Cambria Math" panose="02040503050406030204" pitchFamily="18" charset="0"/>
                        </a:rPr>
                        <m:t>2</m:t>
                      </m:r>
                      <m:r>
                        <a:rPr lang="pt-PT" sz="2000" b="0" i="1" smtClean="0">
                          <a:latin typeface="Cambria Math" panose="02040503050406030204" pitchFamily="18" charset="0"/>
                        </a:rPr>
                        <m:t>𝑀</m:t>
                      </m:r>
                      <m:r>
                        <a:rPr lang="pt-PT" sz="2000" b="0" i="1" smtClean="0">
                          <a:latin typeface="Cambria Math" panose="02040503050406030204" pitchFamily="18" charset="0"/>
                        </a:rPr>
                        <m:t> −</m:t>
                      </m:r>
                      <m:nary>
                        <m:naryPr>
                          <m:chr m:val="∑"/>
                          <m:ctrlPr>
                            <a:rPr lang="pt-PT" sz="2000" b="0" i="1" smtClean="0">
                              <a:latin typeface="Cambria Math" panose="02040503050406030204" pitchFamily="18" charset="0"/>
                            </a:rPr>
                          </m:ctrlPr>
                        </m:naryPr>
                        <m:sub>
                          <m:r>
                            <m:rPr>
                              <m:brk m:alnAt="23"/>
                            </m:rPr>
                            <a:rPr lang="pt-PT" sz="2000" b="0" i="1" smtClean="0">
                              <a:latin typeface="Cambria Math" panose="02040503050406030204" pitchFamily="18" charset="0"/>
                            </a:rPr>
                            <m:t>𝑖</m:t>
                          </m:r>
                          <m:r>
                            <a:rPr lang="pt-PT" sz="2000" b="0" i="1" smtClean="0">
                              <a:latin typeface="Cambria Math" panose="02040503050406030204" pitchFamily="18" charset="0"/>
                            </a:rPr>
                            <m:t>=1</m:t>
                          </m:r>
                        </m:sub>
                        <m:sup>
                          <m:r>
                            <a:rPr lang="pt-PT" sz="2000" b="0" i="1" smtClean="0">
                              <a:latin typeface="Cambria Math" panose="02040503050406030204" pitchFamily="18" charset="0"/>
                            </a:rPr>
                            <m:t>𝐾</m:t>
                          </m:r>
                        </m:sup>
                        <m:e>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𝑚𝑎𝑥</m:t>
                              </m:r>
                            </m:e>
                            <m:sub>
                              <m:r>
                                <a:rPr lang="pt-PT" sz="2000" b="0" i="1" smtClean="0">
                                  <a:latin typeface="Cambria Math" panose="02040503050406030204" pitchFamily="18" charset="0"/>
                                </a:rPr>
                                <m:t>𝑗</m:t>
                              </m:r>
                            </m:sub>
                          </m:sSub>
                          <m:r>
                            <a:rPr lang="pt-PT" sz="2000" b="0" i="1" smtClean="0">
                              <a:latin typeface="Cambria Math" panose="02040503050406030204" pitchFamily="18" charset="0"/>
                            </a:rPr>
                            <m:t> </m:t>
                          </m:r>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𝑛</m:t>
                              </m:r>
                            </m:e>
                            <m:sub>
                              <m:r>
                                <a:rPr lang="pt-PT" sz="2000" b="0" i="1" smtClean="0">
                                  <a:latin typeface="Cambria Math" panose="02040503050406030204" pitchFamily="18" charset="0"/>
                                </a:rPr>
                                <m:t>𝑖𝑗</m:t>
                              </m:r>
                            </m:sub>
                          </m:sSub>
                          <m:r>
                            <a:rPr lang="pt-PT" sz="2000" b="0" i="1" smtClean="0">
                              <a:latin typeface="Cambria Math" panose="02040503050406030204" pitchFamily="18" charset="0"/>
                            </a:rPr>
                            <m:t> − </m:t>
                          </m:r>
                          <m:nary>
                            <m:naryPr>
                              <m:chr m:val="∑"/>
                              <m:ctrlPr>
                                <a:rPr lang="pt-PT" sz="2000" b="0" i="1" smtClean="0">
                                  <a:latin typeface="Cambria Math" panose="02040503050406030204" pitchFamily="18" charset="0"/>
                                </a:rPr>
                              </m:ctrlPr>
                            </m:naryPr>
                            <m:sub>
                              <m:r>
                                <m:rPr>
                                  <m:brk m:alnAt="23"/>
                                </m:rPr>
                                <a:rPr lang="pt-PT" sz="2000" b="0" i="1" smtClean="0">
                                  <a:latin typeface="Cambria Math" panose="02040503050406030204" pitchFamily="18" charset="0"/>
                                </a:rPr>
                                <m:t>𝑗</m:t>
                              </m:r>
                              <m:r>
                                <a:rPr lang="pt-PT" sz="2000" b="0" i="1" smtClean="0">
                                  <a:latin typeface="Cambria Math" panose="02040503050406030204" pitchFamily="18" charset="0"/>
                                </a:rPr>
                                <m:t>=1</m:t>
                              </m:r>
                            </m:sub>
                            <m:sup>
                              <m:r>
                                <a:rPr lang="pt-PT" sz="2000" b="0" i="1" smtClean="0">
                                  <a:latin typeface="Cambria Math" panose="02040503050406030204" pitchFamily="18" charset="0"/>
                                </a:rPr>
                                <m:t>𝐾</m:t>
                              </m:r>
                              <m:r>
                                <a:rPr lang="pt-PT" sz="2000" b="0" i="1" smtClean="0">
                                  <a:latin typeface="Cambria Math" panose="02040503050406030204" pitchFamily="18" charset="0"/>
                                </a:rPr>
                                <m:t>′</m:t>
                              </m:r>
                            </m:sup>
                            <m:e>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𝑚𝑎𝑥</m:t>
                                  </m:r>
                                </m:e>
                                <m:sub>
                                  <m:r>
                                    <a:rPr lang="pt-PT" sz="2000" b="0" i="1" smtClean="0">
                                      <a:latin typeface="Cambria Math" panose="02040503050406030204" pitchFamily="18" charset="0"/>
                                    </a:rPr>
                                    <m:t>𝑖</m:t>
                                  </m:r>
                                </m:sub>
                              </m:sSub>
                              <m:r>
                                <a:rPr lang="pt-PT" sz="2000" b="0" i="1" smtClean="0">
                                  <a:latin typeface="Cambria Math" panose="02040503050406030204" pitchFamily="18" charset="0"/>
                                </a:rPr>
                                <m:t> </m:t>
                              </m:r>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𝑛</m:t>
                                  </m:r>
                                </m:e>
                                <m:sub>
                                  <m:r>
                                    <a:rPr lang="pt-PT" sz="2000" b="0" i="1" smtClean="0">
                                      <a:latin typeface="Cambria Math" panose="02040503050406030204" pitchFamily="18" charset="0"/>
                                    </a:rPr>
                                    <m:t>𝑖𝑗</m:t>
                                  </m:r>
                                </m:sub>
                              </m:sSub>
                            </m:e>
                          </m:nary>
                        </m:e>
                      </m:nary>
                    </m:oMath>
                  </m:oMathPara>
                </a14:m>
                <a:endParaRPr lang="pt-PT" sz="2000" dirty="0"/>
              </a:p>
            </p:txBody>
          </p:sp>
        </mc:Choice>
        <mc:Fallback xmlns="">
          <p:sp>
            <p:nvSpPr>
              <p:cNvPr id="20" name="TextBox 19">
                <a:extLst>
                  <a:ext uri="{FF2B5EF4-FFF2-40B4-BE49-F238E27FC236}">
                    <a16:creationId xmlns:a16="http://schemas.microsoft.com/office/drawing/2014/main" id="{655B13D5-78F5-4ADA-92C2-E4E81690AFB5}"/>
                  </a:ext>
                </a:extLst>
              </p:cNvPr>
              <p:cNvSpPr txBox="1">
                <a:spLocks noRot="1" noChangeAspect="1" noMove="1" noResize="1" noEditPoints="1" noAdjustHandles="1" noChangeArrowheads="1" noChangeShapeType="1" noTextEdit="1"/>
              </p:cNvSpPr>
              <p:nvPr/>
            </p:nvSpPr>
            <p:spPr>
              <a:xfrm>
                <a:off x="6191991" y="1867278"/>
                <a:ext cx="5114487" cy="1013541"/>
              </a:xfrm>
              <a:prstGeom prst="rect">
                <a:avLst/>
              </a:prstGeom>
              <a:blipFill>
                <a:blip r:embed="rId5"/>
                <a:stretch>
                  <a:fillRect/>
                </a:stretch>
              </a:blipFill>
            </p:spPr>
            <p:txBody>
              <a:bodyPr/>
              <a:lstStyle/>
              <a:p>
                <a:r>
                  <a:rPr lang="pt-PT">
                    <a:noFill/>
                  </a:rPr>
                  <a:t> </a:t>
                </a:r>
              </a:p>
            </p:txBody>
          </p:sp>
        </mc:Fallback>
      </mc:AlternateContent>
    </p:spTree>
    <p:extLst>
      <p:ext uri="{BB962C8B-B14F-4D97-AF65-F5344CB8AC3E}">
        <p14:creationId xmlns:p14="http://schemas.microsoft.com/office/powerpoint/2010/main" val="4075727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F461066-B67C-4E09-8903-288E88E4F815}"/>
              </a:ext>
            </a:extLst>
          </p:cNvPr>
          <p:cNvSpPr>
            <a:spLocks noGrp="1"/>
          </p:cNvSpPr>
          <p:nvPr>
            <p:ph type="title"/>
          </p:nvPr>
        </p:nvSpPr>
        <p:spPr>
          <a:xfrm>
            <a:off x="964788" y="804333"/>
            <a:ext cx="3391900" cy="5249334"/>
          </a:xfrm>
        </p:spPr>
        <p:txBody>
          <a:bodyPr>
            <a:normAutofit/>
          </a:bodyPr>
          <a:lstStyle/>
          <a:p>
            <a:pPr algn="r"/>
            <a:r>
              <a:rPr lang="en-GB" dirty="0"/>
              <a:t>Related Work</a:t>
            </a:r>
          </a:p>
        </p:txBody>
      </p:sp>
      <p:cxnSp>
        <p:nvCxnSpPr>
          <p:cNvPr id="10" name="Straight Connector 9">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Marcador de Posição de Conteúdo 2">
            <a:extLst>
              <a:ext uri="{FF2B5EF4-FFF2-40B4-BE49-F238E27FC236}">
                <a16:creationId xmlns:a16="http://schemas.microsoft.com/office/drawing/2014/main" id="{104D7FA6-2EA3-437F-95B5-5F7EB05CC689}"/>
              </a:ext>
            </a:extLst>
          </p:cNvPr>
          <p:cNvSpPr>
            <a:spLocks noGrp="1"/>
          </p:cNvSpPr>
          <p:nvPr>
            <p:ph idx="1"/>
          </p:nvPr>
        </p:nvSpPr>
        <p:spPr>
          <a:xfrm>
            <a:off x="4999330" y="804333"/>
            <a:ext cx="6514645" cy="5249334"/>
          </a:xfrm>
        </p:spPr>
        <p:txBody>
          <a:bodyPr anchor="ctr">
            <a:normAutofit/>
          </a:bodyPr>
          <a:lstStyle/>
          <a:p>
            <a:pPr marL="457200" indent="-457200">
              <a:buFont typeface="+mj-lt"/>
              <a:buAutoNum type="arabicPeriod"/>
            </a:pPr>
            <a:r>
              <a:rPr lang="en-GB" sz="2000" dirty="0">
                <a:solidFill>
                  <a:schemeClr val="accent3">
                    <a:lumMod val="60000"/>
                    <a:lumOff val="40000"/>
                  </a:schemeClr>
                </a:solidFill>
              </a:rPr>
              <a:t>Methods of Evaluation</a:t>
            </a:r>
          </a:p>
          <a:p>
            <a:pPr marL="457200" indent="-457200">
              <a:buFont typeface="+mj-lt"/>
              <a:buAutoNum type="arabicPeriod"/>
            </a:pPr>
            <a:r>
              <a:rPr lang="en-GB" sz="2000" dirty="0">
                <a:solidFill>
                  <a:schemeClr val="accent3">
                    <a:lumMod val="60000"/>
                    <a:lumOff val="40000"/>
                  </a:schemeClr>
                </a:solidFill>
              </a:rPr>
              <a:t>External Clustering Validation Measures</a:t>
            </a:r>
          </a:p>
          <a:p>
            <a:pPr marL="457200" indent="-457200">
              <a:buFont typeface="+mj-lt"/>
              <a:buAutoNum type="arabicPeriod"/>
            </a:pPr>
            <a:r>
              <a:rPr lang="en-GB" sz="2000" dirty="0"/>
              <a:t>Internal Clustering Validation Measures</a:t>
            </a:r>
          </a:p>
          <a:p>
            <a:pPr marL="457200" indent="-457200">
              <a:buFont typeface="+mj-lt"/>
              <a:buAutoNum type="arabicPeriod"/>
            </a:pPr>
            <a:r>
              <a:rPr lang="en-GB" sz="2000" dirty="0">
                <a:solidFill>
                  <a:schemeClr val="accent3">
                    <a:lumMod val="60000"/>
                    <a:lumOff val="40000"/>
                  </a:schemeClr>
                </a:solidFill>
              </a:rPr>
              <a:t>Relative Clustering Validation Measures</a:t>
            </a:r>
          </a:p>
        </p:txBody>
      </p:sp>
      <p:pic>
        <p:nvPicPr>
          <p:cNvPr id="1026" name="Picture 2" descr="Resultado de imagem para tecnico logo png">
            <a:extLst>
              <a:ext uri="{FF2B5EF4-FFF2-40B4-BE49-F238E27FC236}">
                <a16:creationId xmlns:a16="http://schemas.microsoft.com/office/drawing/2014/main" id="{377E10D3-FD2F-414F-A05A-8919B9943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664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94FAE8-0C80-40C5-B9BB-C618DFB0D54D}"/>
              </a:ext>
            </a:extLst>
          </p:cNvPr>
          <p:cNvSpPr>
            <a:spLocks noGrp="1"/>
          </p:cNvSpPr>
          <p:nvPr>
            <p:ph type="title"/>
          </p:nvPr>
        </p:nvSpPr>
        <p:spPr/>
        <p:txBody>
          <a:bodyPr/>
          <a:lstStyle/>
          <a:p>
            <a:r>
              <a:rPr lang="en-GB" dirty="0"/>
              <a:t>internal clustering validation measures</a:t>
            </a:r>
          </a:p>
        </p:txBody>
      </p:sp>
      <p:sp>
        <p:nvSpPr>
          <p:cNvPr id="4" name="Marcador de Posição de Conteúdo 2">
            <a:extLst>
              <a:ext uri="{FF2B5EF4-FFF2-40B4-BE49-F238E27FC236}">
                <a16:creationId xmlns:a16="http://schemas.microsoft.com/office/drawing/2014/main" id="{074BE963-C8BE-4EB6-AEF2-75AF81C3276A}"/>
              </a:ext>
            </a:extLst>
          </p:cNvPr>
          <p:cNvSpPr txBox="1">
            <a:spLocks/>
          </p:cNvSpPr>
          <p:nvPr/>
        </p:nvSpPr>
        <p:spPr>
          <a:xfrm>
            <a:off x="219261" y="5812551"/>
            <a:ext cx="2977401" cy="209089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GB" sz="1800" dirty="0"/>
              <a:t>Author(s):</a:t>
            </a:r>
          </a:p>
          <a:p>
            <a:pPr>
              <a:buFont typeface="Wingdings" panose="05000000000000000000" pitchFamily="2" charset="2"/>
              <a:buChar char="§"/>
            </a:pPr>
            <a:r>
              <a:rPr lang="en-GB" sz="1800" dirty="0"/>
              <a:t> Hui </a:t>
            </a:r>
            <a:r>
              <a:rPr lang="en-GB" sz="1800" dirty="0" err="1"/>
              <a:t>Xiong</a:t>
            </a:r>
            <a:r>
              <a:rPr lang="en-GB" sz="1800" dirty="0"/>
              <a:t> et al</a:t>
            </a:r>
            <a:r>
              <a:rPr lang="en-GB" dirty="0"/>
              <a:t>.</a:t>
            </a:r>
          </a:p>
          <a:p>
            <a:endParaRPr lang="en-GB" dirty="0"/>
          </a:p>
        </p:txBody>
      </p:sp>
      <p:pic>
        <p:nvPicPr>
          <p:cNvPr id="5" name="Picture 2" descr="Resultado de imagem para tecnico logo png">
            <a:extLst>
              <a:ext uri="{FF2B5EF4-FFF2-40B4-BE49-F238E27FC236}">
                <a16:creationId xmlns:a16="http://schemas.microsoft.com/office/drawing/2014/main" id="{AA6D5AE1-0705-4A9F-BEF3-322EE652D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1ACDD3E3-8A68-4B26-A4A8-B830A54B4C56}"/>
              </a:ext>
            </a:extLst>
          </p:cNvPr>
          <p:cNvSpPr/>
          <p:nvPr/>
        </p:nvSpPr>
        <p:spPr>
          <a:xfrm>
            <a:off x="1024128" y="1959242"/>
            <a:ext cx="2239347" cy="8630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800" dirty="0"/>
              <a:t>Clustering Algorithm</a:t>
            </a:r>
          </a:p>
        </p:txBody>
      </p:sp>
      <p:sp>
        <p:nvSpPr>
          <p:cNvPr id="26" name="CaixaDeTexto 25">
            <a:extLst>
              <a:ext uri="{FF2B5EF4-FFF2-40B4-BE49-F238E27FC236}">
                <a16:creationId xmlns:a16="http://schemas.microsoft.com/office/drawing/2014/main" id="{478A7DA4-2264-482E-A032-449514C1FB83}"/>
              </a:ext>
            </a:extLst>
          </p:cNvPr>
          <p:cNvSpPr txBox="1"/>
          <p:nvPr/>
        </p:nvSpPr>
        <p:spPr>
          <a:xfrm>
            <a:off x="7523651" y="2114438"/>
            <a:ext cx="1007706" cy="707886"/>
          </a:xfrm>
          <a:prstGeom prst="rect">
            <a:avLst/>
          </a:prstGeom>
          <a:noFill/>
        </p:spPr>
        <p:txBody>
          <a:bodyPr wrap="square" rtlCol="0">
            <a:spAutoFit/>
          </a:bodyPr>
          <a:lstStyle/>
          <a:p>
            <a:endParaRPr lang="en-GB" sz="4000" dirty="0">
              <a:latin typeface="Abadi" panose="020B0604020104020204" pitchFamily="34" charset="0"/>
            </a:endParaRPr>
          </a:p>
        </p:txBody>
      </p:sp>
      <p:cxnSp>
        <p:nvCxnSpPr>
          <p:cNvPr id="28" name="Conexão reta unidirecional 27">
            <a:extLst>
              <a:ext uri="{FF2B5EF4-FFF2-40B4-BE49-F238E27FC236}">
                <a16:creationId xmlns:a16="http://schemas.microsoft.com/office/drawing/2014/main" id="{3E7BAF6D-C64C-4142-940E-B6D7313C78B0}"/>
              </a:ext>
            </a:extLst>
          </p:cNvPr>
          <p:cNvCxnSpPr>
            <a:cxnSpLocks/>
          </p:cNvCxnSpPr>
          <p:nvPr/>
        </p:nvCxnSpPr>
        <p:spPr>
          <a:xfrm flipH="1">
            <a:off x="2143800" y="2807747"/>
            <a:ext cx="6" cy="3106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Retângulo 5">
            <a:extLst>
              <a:ext uri="{FF2B5EF4-FFF2-40B4-BE49-F238E27FC236}">
                <a16:creationId xmlns:a16="http://schemas.microsoft.com/office/drawing/2014/main" id="{FDD2E32D-042F-4EE6-B548-2BBA89759871}"/>
              </a:ext>
            </a:extLst>
          </p:cNvPr>
          <p:cNvSpPr/>
          <p:nvPr/>
        </p:nvSpPr>
        <p:spPr>
          <a:xfrm>
            <a:off x="8027504" y="1944665"/>
            <a:ext cx="2239347" cy="8630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800" dirty="0"/>
              <a:t>DATASET</a:t>
            </a:r>
          </a:p>
        </p:txBody>
      </p:sp>
      <p:cxnSp>
        <p:nvCxnSpPr>
          <p:cNvPr id="21" name="Conexão reta unidirecional 27">
            <a:extLst>
              <a:ext uri="{FF2B5EF4-FFF2-40B4-BE49-F238E27FC236}">
                <a16:creationId xmlns:a16="http://schemas.microsoft.com/office/drawing/2014/main" id="{1EE4A18C-E2D7-4B7D-A7B9-AF7AD9068588}"/>
              </a:ext>
            </a:extLst>
          </p:cNvPr>
          <p:cNvCxnSpPr>
            <a:cxnSpLocks/>
            <a:stCxn id="18" idx="2"/>
            <a:endCxn id="25" idx="0"/>
          </p:cNvCxnSpPr>
          <p:nvPr/>
        </p:nvCxnSpPr>
        <p:spPr>
          <a:xfrm>
            <a:off x="9147178" y="2807747"/>
            <a:ext cx="0" cy="62125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Retângulo 5">
            <a:extLst>
              <a:ext uri="{FF2B5EF4-FFF2-40B4-BE49-F238E27FC236}">
                <a16:creationId xmlns:a16="http://schemas.microsoft.com/office/drawing/2014/main" id="{F50C7012-873D-4054-99A0-7A34D303E024}"/>
              </a:ext>
            </a:extLst>
          </p:cNvPr>
          <p:cNvSpPr/>
          <p:nvPr/>
        </p:nvSpPr>
        <p:spPr>
          <a:xfrm>
            <a:off x="8027504" y="3429000"/>
            <a:ext cx="2239347" cy="8630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800" dirty="0"/>
              <a:t>Proximity Matrix</a:t>
            </a:r>
          </a:p>
        </p:txBody>
      </p:sp>
      <p:cxnSp>
        <p:nvCxnSpPr>
          <p:cNvPr id="29" name="Conexão reta unidirecional 27">
            <a:extLst>
              <a:ext uri="{FF2B5EF4-FFF2-40B4-BE49-F238E27FC236}">
                <a16:creationId xmlns:a16="http://schemas.microsoft.com/office/drawing/2014/main" id="{F29204BA-7FD5-47B2-86F5-0C66B80BA85E}"/>
              </a:ext>
            </a:extLst>
          </p:cNvPr>
          <p:cNvCxnSpPr>
            <a:cxnSpLocks/>
          </p:cNvCxnSpPr>
          <p:nvPr/>
        </p:nvCxnSpPr>
        <p:spPr>
          <a:xfrm flipV="1">
            <a:off x="4031070" y="4115124"/>
            <a:ext cx="720090" cy="84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Conexão reta unidirecional 27">
            <a:extLst>
              <a:ext uri="{FF2B5EF4-FFF2-40B4-BE49-F238E27FC236}">
                <a16:creationId xmlns:a16="http://schemas.microsoft.com/office/drawing/2014/main" id="{9D433378-BDC5-477B-9829-0307C26B98E5}"/>
              </a:ext>
            </a:extLst>
          </p:cNvPr>
          <p:cNvCxnSpPr>
            <a:cxnSpLocks/>
          </p:cNvCxnSpPr>
          <p:nvPr/>
        </p:nvCxnSpPr>
        <p:spPr>
          <a:xfrm flipH="1">
            <a:off x="7143750" y="4115124"/>
            <a:ext cx="88375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B1F1EE78-FAD5-4074-A406-56091C29A1B9}"/>
              </a:ext>
            </a:extLst>
          </p:cNvPr>
          <p:cNvSpPr txBox="1"/>
          <p:nvPr/>
        </p:nvSpPr>
        <p:spPr>
          <a:xfrm>
            <a:off x="4869180" y="3930458"/>
            <a:ext cx="1937302" cy="400110"/>
          </a:xfrm>
          <a:prstGeom prst="rect">
            <a:avLst/>
          </a:prstGeom>
          <a:noFill/>
        </p:spPr>
        <p:txBody>
          <a:bodyPr wrap="square" rtlCol="0">
            <a:spAutoFit/>
          </a:bodyPr>
          <a:lstStyle/>
          <a:p>
            <a:pPr algn="ctr"/>
            <a:r>
              <a:rPr lang="pt-PT" sz="2000" dirty="0"/>
              <a:t>COMPARASION</a:t>
            </a:r>
          </a:p>
        </p:txBody>
      </p:sp>
      <p:pic>
        <p:nvPicPr>
          <p:cNvPr id="37" name="Picture 36" descr="A close up of text on a white background&#10;&#10;Description automatically generated">
            <a:extLst>
              <a:ext uri="{FF2B5EF4-FFF2-40B4-BE49-F238E27FC236}">
                <a16:creationId xmlns:a16="http://schemas.microsoft.com/office/drawing/2014/main" id="{159932B2-F81F-4374-8C26-94ABFD09758B}"/>
              </a:ext>
            </a:extLst>
          </p:cNvPr>
          <p:cNvPicPr>
            <a:picLocks noChangeAspect="1"/>
          </p:cNvPicPr>
          <p:nvPr/>
        </p:nvPicPr>
        <p:blipFill>
          <a:blip r:embed="rId4"/>
          <a:stretch>
            <a:fillRect/>
          </a:stretch>
        </p:blipFill>
        <p:spPr>
          <a:xfrm>
            <a:off x="506997" y="3267950"/>
            <a:ext cx="3273607" cy="1694348"/>
          </a:xfrm>
          <a:prstGeom prst="rect">
            <a:avLst/>
          </a:prstGeom>
        </p:spPr>
      </p:pic>
    </p:spTree>
    <p:extLst>
      <p:ext uri="{BB962C8B-B14F-4D97-AF65-F5344CB8AC3E}">
        <p14:creationId xmlns:p14="http://schemas.microsoft.com/office/powerpoint/2010/main" val="33954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94FAE8-0C80-40C5-B9BB-C618DFB0D54D}"/>
              </a:ext>
            </a:extLst>
          </p:cNvPr>
          <p:cNvSpPr>
            <a:spLocks noGrp="1"/>
          </p:cNvSpPr>
          <p:nvPr>
            <p:ph type="title"/>
          </p:nvPr>
        </p:nvSpPr>
        <p:spPr/>
        <p:txBody>
          <a:bodyPr/>
          <a:lstStyle/>
          <a:p>
            <a:r>
              <a:rPr lang="en-GB" dirty="0"/>
              <a:t>internal clustering validation measures</a:t>
            </a:r>
          </a:p>
        </p:txBody>
      </p:sp>
      <p:sp>
        <p:nvSpPr>
          <p:cNvPr id="4" name="Marcador de Posição de Conteúdo 2">
            <a:extLst>
              <a:ext uri="{FF2B5EF4-FFF2-40B4-BE49-F238E27FC236}">
                <a16:creationId xmlns:a16="http://schemas.microsoft.com/office/drawing/2014/main" id="{074BE963-C8BE-4EB6-AEF2-75AF81C3276A}"/>
              </a:ext>
            </a:extLst>
          </p:cNvPr>
          <p:cNvSpPr txBox="1">
            <a:spLocks/>
          </p:cNvSpPr>
          <p:nvPr/>
        </p:nvSpPr>
        <p:spPr>
          <a:xfrm>
            <a:off x="219261" y="5812551"/>
            <a:ext cx="2977401" cy="209089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GB" sz="1800" dirty="0"/>
              <a:t>Author(s):</a:t>
            </a:r>
          </a:p>
          <a:p>
            <a:pPr>
              <a:buFont typeface="Wingdings" panose="05000000000000000000" pitchFamily="2" charset="2"/>
              <a:buChar char="§"/>
            </a:pPr>
            <a:r>
              <a:rPr lang="en-GB" sz="1800" dirty="0"/>
              <a:t> </a:t>
            </a:r>
            <a:r>
              <a:rPr lang="pt-PT" sz="1800" dirty="0"/>
              <a:t>Maria Halkidi et al.</a:t>
            </a:r>
            <a:endParaRPr lang="en-GB" dirty="0"/>
          </a:p>
        </p:txBody>
      </p:sp>
      <p:pic>
        <p:nvPicPr>
          <p:cNvPr id="5" name="Picture 2" descr="Resultado de imagem para tecnico logo png">
            <a:extLst>
              <a:ext uri="{FF2B5EF4-FFF2-40B4-BE49-F238E27FC236}">
                <a16:creationId xmlns:a16="http://schemas.microsoft.com/office/drawing/2014/main" id="{AA6D5AE1-0705-4A9F-BEF3-322EE652D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sp>
        <p:nvSpPr>
          <p:cNvPr id="26" name="CaixaDeTexto 25">
            <a:extLst>
              <a:ext uri="{FF2B5EF4-FFF2-40B4-BE49-F238E27FC236}">
                <a16:creationId xmlns:a16="http://schemas.microsoft.com/office/drawing/2014/main" id="{478A7DA4-2264-482E-A032-449514C1FB83}"/>
              </a:ext>
            </a:extLst>
          </p:cNvPr>
          <p:cNvSpPr txBox="1"/>
          <p:nvPr/>
        </p:nvSpPr>
        <p:spPr>
          <a:xfrm>
            <a:off x="7523651" y="2114438"/>
            <a:ext cx="1007706" cy="707886"/>
          </a:xfrm>
          <a:prstGeom prst="rect">
            <a:avLst/>
          </a:prstGeom>
          <a:noFill/>
        </p:spPr>
        <p:txBody>
          <a:bodyPr wrap="square" rtlCol="0">
            <a:spAutoFit/>
          </a:bodyPr>
          <a:lstStyle/>
          <a:p>
            <a:endParaRPr lang="en-GB" sz="4000" dirty="0">
              <a:latin typeface="Abadi" panose="020B0604020104020204" pitchFamily="34" charset="0"/>
            </a:endParaRPr>
          </a:p>
        </p:txBody>
      </p:sp>
      <p:sp>
        <p:nvSpPr>
          <p:cNvPr id="7" name="TextBox 6">
            <a:extLst>
              <a:ext uri="{FF2B5EF4-FFF2-40B4-BE49-F238E27FC236}">
                <a16:creationId xmlns:a16="http://schemas.microsoft.com/office/drawing/2014/main" id="{E46AAC3E-20C1-4657-AD4C-D39BAE3BB340}"/>
              </a:ext>
            </a:extLst>
          </p:cNvPr>
          <p:cNvSpPr txBox="1"/>
          <p:nvPr/>
        </p:nvSpPr>
        <p:spPr>
          <a:xfrm>
            <a:off x="822960" y="1943100"/>
            <a:ext cx="7018020" cy="400110"/>
          </a:xfrm>
          <a:prstGeom prst="rect">
            <a:avLst/>
          </a:prstGeom>
          <a:noFill/>
        </p:spPr>
        <p:txBody>
          <a:bodyPr wrap="square" rtlCol="0">
            <a:spAutoFit/>
          </a:bodyPr>
          <a:lstStyle/>
          <a:p>
            <a:r>
              <a:rPr lang="pt-PT" sz="2000" b="1" dirty="0"/>
              <a:t>1. Validating hierarchy of clustering schemes</a:t>
            </a:r>
          </a:p>
        </p:txBody>
      </p:sp>
      <p:sp>
        <p:nvSpPr>
          <p:cNvPr id="19" name="Retângulo 5">
            <a:extLst>
              <a:ext uri="{FF2B5EF4-FFF2-40B4-BE49-F238E27FC236}">
                <a16:creationId xmlns:a16="http://schemas.microsoft.com/office/drawing/2014/main" id="{1CEDEFC9-D3D2-4344-AF05-4D2B30535EE1}"/>
              </a:ext>
            </a:extLst>
          </p:cNvPr>
          <p:cNvSpPr/>
          <p:nvPr/>
        </p:nvSpPr>
        <p:spPr>
          <a:xfrm>
            <a:off x="822960" y="2789024"/>
            <a:ext cx="2239347" cy="8630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800" dirty="0"/>
              <a:t>Cophenetic Matrix (C)</a:t>
            </a:r>
          </a:p>
        </p:txBody>
      </p:sp>
      <p:sp>
        <p:nvSpPr>
          <p:cNvPr id="20" name="Retângulo 5">
            <a:extLst>
              <a:ext uri="{FF2B5EF4-FFF2-40B4-BE49-F238E27FC236}">
                <a16:creationId xmlns:a16="http://schemas.microsoft.com/office/drawing/2014/main" id="{492DC978-AF38-4B56-BB7C-DE3E8A9315B1}"/>
              </a:ext>
            </a:extLst>
          </p:cNvPr>
          <p:cNvSpPr/>
          <p:nvPr/>
        </p:nvSpPr>
        <p:spPr>
          <a:xfrm>
            <a:off x="4078681" y="2783257"/>
            <a:ext cx="2239347" cy="8630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800" dirty="0"/>
              <a:t>Proximity Matrix (P)</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75CA867-C80D-480B-8C70-CC5D5F59C8F0}"/>
                  </a:ext>
                </a:extLst>
              </p:cNvPr>
              <p:cNvSpPr txBox="1"/>
              <p:nvPr/>
            </p:nvSpPr>
            <p:spPr>
              <a:xfrm>
                <a:off x="272433" y="4599384"/>
                <a:ext cx="6884634" cy="1136658"/>
              </a:xfrm>
              <a:prstGeom prst="rect">
                <a:avLst/>
              </a:prstGeom>
              <a:solidFill>
                <a:schemeClr val="accent3">
                  <a:lumMod val="60000"/>
                  <a:lumOff val="40000"/>
                  <a:alpha val="17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𝐶𝑃𝐶𝐶</m:t>
                      </m:r>
                      <m:r>
                        <a:rPr lang="pt-PT" b="0" i="1" smtClean="0">
                          <a:latin typeface="Cambria Math" panose="02040503050406030204" pitchFamily="18" charset="0"/>
                        </a:rPr>
                        <m:t>=</m:t>
                      </m:r>
                      <m:f>
                        <m:fPr>
                          <m:ctrlPr>
                            <a:rPr lang="pt-PT" b="0" i="1" smtClean="0">
                              <a:latin typeface="Cambria Math" panose="02040503050406030204" pitchFamily="18" charset="0"/>
                            </a:rPr>
                          </m:ctrlPr>
                        </m:fPr>
                        <m:num>
                          <m:f>
                            <m:fPr>
                              <m:ctrlPr>
                                <a:rPr lang="pt-PT" b="0" i="1" smtClean="0">
                                  <a:latin typeface="Cambria Math" panose="02040503050406030204" pitchFamily="18" charset="0"/>
                                </a:rPr>
                              </m:ctrlPr>
                            </m:fPr>
                            <m:num>
                              <m:r>
                                <a:rPr lang="pt-PT" b="0" i="1" smtClean="0">
                                  <a:latin typeface="Cambria Math" panose="02040503050406030204" pitchFamily="18" charset="0"/>
                                </a:rPr>
                                <m:t>1</m:t>
                              </m:r>
                            </m:num>
                            <m:den>
                              <m:r>
                                <a:rPr lang="pt-PT" b="0" i="1" smtClean="0">
                                  <a:latin typeface="Cambria Math" panose="02040503050406030204" pitchFamily="18" charset="0"/>
                                </a:rPr>
                                <m:t>𝑀</m:t>
                              </m:r>
                            </m:den>
                          </m:f>
                          <m:nary>
                            <m:naryPr>
                              <m:chr m:val="∑"/>
                              <m:ctrlPr>
                                <a:rPr lang="pt-PT" b="0" i="1" smtClean="0">
                                  <a:latin typeface="Cambria Math" panose="02040503050406030204" pitchFamily="18" charset="0"/>
                                </a:rPr>
                              </m:ctrlPr>
                            </m:naryPr>
                            <m:sub>
                              <m:r>
                                <m:rPr>
                                  <m:brk m:alnAt="23"/>
                                </m:rPr>
                                <a:rPr lang="pt-PT" b="0" i="1" smtClean="0">
                                  <a:latin typeface="Cambria Math" panose="02040503050406030204" pitchFamily="18" charset="0"/>
                                </a:rPr>
                                <m:t>𝑖</m:t>
                              </m:r>
                              <m:r>
                                <a:rPr lang="pt-PT" b="0" i="1" smtClean="0">
                                  <a:latin typeface="Cambria Math" panose="02040503050406030204" pitchFamily="18" charset="0"/>
                                </a:rPr>
                                <m:t>=1</m:t>
                              </m:r>
                            </m:sub>
                            <m:sup>
                              <m:r>
                                <a:rPr lang="pt-PT" b="0" i="1" smtClean="0">
                                  <a:latin typeface="Cambria Math" panose="02040503050406030204" pitchFamily="18" charset="0"/>
                                </a:rPr>
                                <m:t>𝑁</m:t>
                              </m:r>
                              <m:r>
                                <a:rPr lang="pt-PT" b="0" i="1" smtClean="0">
                                  <a:latin typeface="Cambria Math" panose="02040503050406030204" pitchFamily="18" charset="0"/>
                                </a:rPr>
                                <m:t>−1</m:t>
                              </m:r>
                            </m:sup>
                            <m:e>
                              <m:nary>
                                <m:naryPr>
                                  <m:chr m:val="∑"/>
                                  <m:ctrlPr>
                                    <a:rPr lang="pt-PT" b="0" i="1" smtClean="0">
                                      <a:latin typeface="Cambria Math" panose="02040503050406030204" pitchFamily="18" charset="0"/>
                                    </a:rPr>
                                  </m:ctrlPr>
                                </m:naryPr>
                                <m:sub>
                                  <m:r>
                                    <m:rPr>
                                      <m:brk m:alnAt="23"/>
                                    </m:rPr>
                                    <a:rPr lang="pt-PT" b="0" i="1" smtClean="0">
                                      <a:latin typeface="Cambria Math" panose="02040503050406030204" pitchFamily="18" charset="0"/>
                                    </a:rPr>
                                    <m:t>𝑗</m:t>
                                  </m:r>
                                  <m:r>
                                    <a:rPr lang="pt-PT" b="0" i="1" smtClean="0">
                                      <a:latin typeface="Cambria Math" panose="02040503050406030204" pitchFamily="18" charset="0"/>
                                    </a:rPr>
                                    <m:t>=</m:t>
                                  </m:r>
                                  <m:r>
                                    <a:rPr lang="pt-PT" b="0" i="1" smtClean="0">
                                      <a:latin typeface="Cambria Math" panose="02040503050406030204" pitchFamily="18" charset="0"/>
                                    </a:rPr>
                                    <m:t>𝑖</m:t>
                                  </m:r>
                                  <m:r>
                                    <a:rPr lang="pt-PT" b="0" i="1" smtClean="0">
                                      <a:latin typeface="Cambria Math" panose="02040503050406030204" pitchFamily="18" charset="0"/>
                                    </a:rPr>
                                    <m:t>+1</m:t>
                                  </m:r>
                                </m:sub>
                                <m:sup>
                                  <m:r>
                                    <a:rPr lang="pt-PT" b="0" i="1" smtClean="0">
                                      <a:latin typeface="Cambria Math" panose="02040503050406030204" pitchFamily="18" charset="0"/>
                                    </a:rPr>
                                    <m:t>𝑁</m:t>
                                  </m:r>
                                </m:sup>
                                <m:e>
                                  <m:sSub>
                                    <m:sSubPr>
                                      <m:ctrlPr>
                                        <a:rPr lang="pt-PT" b="0" i="1" smtClean="0">
                                          <a:latin typeface="Cambria Math" panose="02040503050406030204" pitchFamily="18" charset="0"/>
                                        </a:rPr>
                                      </m:ctrlPr>
                                    </m:sSubPr>
                                    <m:e>
                                      <m:r>
                                        <a:rPr lang="pt-PT" b="0" i="1" smtClean="0">
                                          <a:latin typeface="Cambria Math" panose="02040503050406030204" pitchFamily="18" charset="0"/>
                                        </a:rPr>
                                        <m:t>𝑑</m:t>
                                      </m:r>
                                    </m:e>
                                    <m:sub>
                                      <m:r>
                                        <a:rPr lang="pt-PT" b="0" i="1" smtClean="0">
                                          <a:latin typeface="Cambria Math" panose="02040503050406030204" pitchFamily="18" charset="0"/>
                                        </a:rPr>
                                        <m:t>𝑖𝑗</m:t>
                                      </m:r>
                                    </m:sub>
                                  </m:sSub>
                                  <m:sSub>
                                    <m:sSubPr>
                                      <m:ctrlPr>
                                        <a:rPr lang="pt-PT" b="0" i="1" smtClean="0">
                                          <a:latin typeface="Cambria Math" panose="02040503050406030204" pitchFamily="18" charset="0"/>
                                        </a:rPr>
                                      </m:ctrlPr>
                                    </m:sSubPr>
                                    <m:e>
                                      <m:r>
                                        <a:rPr lang="pt-PT" b="0" i="1" smtClean="0">
                                          <a:latin typeface="Cambria Math" panose="02040503050406030204" pitchFamily="18" charset="0"/>
                                        </a:rPr>
                                        <m:t>𝑐</m:t>
                                      </m:r>
                                    </m:e>
                                    <m:sub>
                                      <m:r>
                                        <a:rPr lang="pt-PT" b="0" i="1" smtClean="0">
                                          <a:latin typeface="Cambria Math" panose="02040503050406030204" pitchFamily="18" charset="0"/>
                                        </a:rPr>
                                        <m:t>𝑖𝑗</m:t>
                                      </m:r>
                                    </m:sub>
                                  </m:sSub>
                                  <m:r>
                                    <a:rPr lang="pt-PT" b="0" i="1" smtClean="0">
                                      <a:latin typeface="Cambria Math" panose="02040503050406030204" pitchFamily="18" charset="0"/>
                                    </a:rPr>
                                    <m:t> − </m:t>
                                  </m:r>
                                  <m:sSub>
                                    <m:sSubPr>
                                      <m:ctrlPr>
                                        <a:rPr lang="pt-PT" b="0" i="1" smtClean="0">
                                          <a:latin typeface="Cambria Math" panose="02040503050406030204" pitchFamily="18" charset="0"/>
                                        </a:rPr>
                                      </m:ctrlPr>
                                    </m:sSubPr>
                                    <m:e>
                                      <m:r>
                                        <a:rPr lang="pt-PT" b="0" i="1" smtClean="0">
                                          <a:latin typeface="Cambria Math" panose="02040503050406030204" pitchFamily="18" charset="0"/>
                                          <a:ea typeface="Cambria Math" panose="02040503050406030204" pitchFamily="18" charset="0"/>
                                        </a:rPr>
                                        <m:t>𝜇</m:t>
                                      </m:r>
                                    </m:e>
                                    <m:sub>
                                      <m:r>
                                        <a:rPr lang="pt-PT" b="0" i="1" smtClean="0">
                                          <a:latin typeface="Cambria Math" panose="02040503050406030204" pitchFamily="18" charset="0"/>
                                        </a:rPr>
                                        <m:t>𝑝</m:t>
                                      </m:r>
                                    </m:sub>
                                  </m:sSub>
                                  <m:sSub>
                                    <m:sSubPr>
                                      <m:ctrlPr>
                                        <a:rPr lang="pt-PT" b="0" i="1" smtClean="0">
                                          <a:latin typeface="Cambria Math" panose="02040503050406030204" pitchFamily="18" charset="0"/>
                                        </a:rPr>
                                      </m:ctrlPr>
                                    </m:sSubPr>
                                    <m:e>
                                      <m:r>
                                        <a:rPr lang="pt-PT" b="0" i="1" smtClean="0">
                                          <a:latin typeface="Cambria Math" panose="02040503050406030204" pitchFamily="18" charset="0"/>
                                          <a:ea typeface="Cambria Math" panose="02040503050406030204" pitchFamily="18" charset="0"/>
                                        </a:rPr>
                                        <m:t>𝜇</m:t>
                                      </m:r>
                                    </m:e>
                                    <m:sub>
                                      <m:r>
                                        <a:rPr lang="pt-PT" b="0" i="1" smtClean="0">
                                          <a:latin typeface="Cambria Math" panose="02040503050406030204" pitchFamily="18" charset="0"/>
                                        </a:rPr>
                                        <m:t>𝑐</m:t>
                                      </m:r>
                                    </m:sub>
                                  </m:sSub>
                                </m:e>
                              </m:nary>
                            </m:e>
                          </m:nary>
                        </m:num>
                        <m:den>
                          <m:rad>
                            <m:radPr>
                              <m:degHide m:val="on"/>
                              <m:ctrlPr>
                                <a:rPr lang="pt-PT" b="0" i="1" smtClean="0">
                                  <a:latin typeface="Cambria Math" panose="02040503050406030204" pitchFamily="18" charset="0"/>
                                </a:rPr>
                              </m:ctrlPr>
                            </m:radPr>
                            <m:deg/>
                            <m:e>
                              <m:r>
                                <a:rPr lang="pt-PT" b="0" i="1" smtClean="0">
                                  <a:latin typeface="Cambria Math" panose="02040503050406030204" pitchFamily="18" charset="0"/>
                                </a:rPr>
                                <m:t>(</m:t>
                              </m:r>
                              <m:f>
                                <m:fPr>
                                  <m:ctrlPr>
                                    <a:rPr lang="pt-PT" b="0" i="1" smtClean="0">
                                      <a:latin typeface="Cambria Math" panose="02040503050406030204" pitchFamily="18" charset="0"/>
                                    </a:rPr>
                                  </m:ctrlPr>
                                </m:fPr>
                                <m:num>
                                  <m:r>
                                    <a:rPr lang="pt-PT" b="0" i="1" smtClean="0">
                                      <a:latin typeface="Cambria Math" panose="02040503050406030204" pitchFamily="18" charset="0"/>
                                    </a:rPr>
                                    <m:t>1</m:t>
                                  </m:r>
                                </m:num>
                                <m:den>
                                  <m:r>
                                    <a:rPr lang="pt-PT" b="0" i="1" smtClean="0">
                                      <a:latin typeface="Cambria Math" panose="02040503050406030204" pitchFamily="18" charset="0"/>
                                    </a:rPr>
                                    <m:t>𝑀</m:t>
                                  </m:r>
                                </m:den>
                              </m:f>
                              <m:nary>
                                <m:naryPr>
                                  <m:chr m:val="∑"/>
                                  <m:ctrlPr>
                                    <a:rPr lang="pt-PT" b="0" i="1" smtClean="0">
                                      <a:latin typeface="Cambria Math" panose="02040503050406030204" pitchFamily="18" charset="0"/>
                                    </a:rPr>
                                  </m:ctrlPr>
                                </m:naryPr>
                                <m:sub>
                                  <m:r>
                                    <m:rPr>
                                      <m:brk m:alnAt="23"/>
                                    </m:rPr>
                                    <a:rPr lang="pt-PT" b="0" i="1" smtClean="0">
                                      <a:latin typeface="Cambria Math" panose="02040503050406030204" pitchFamily="18" charset="0"/>
                                    </a:rPr>
                                    <m:t>𝑖</m:t>
                                  </m:r>
                                  <m:r>
                                    <a:rPr lang="pt-PT" b="0" i="1" smtClean="0">
                                      <a:latin typeface="Cambria Math" panose="02040503050406030204" pitchFamily="18" charset="0"/>
                                    </a:rPr>
                                    <m:t>=1</m:t>
                                  </m:r>
                                </m:sub>
                                <m:sup>
                                  <m:r>
                                    <a:rPr lang="pt-PT" b="0" i="1" smtClean="0">
                                      <a:latin typeface="Cambria Math" panose="02040503050406030204" pitchFamily="18" charset="0"/>
                                    </a:rPr>
                                    <m:t>𝑁</m:t>
                                  </m:r>
                                  <m:r>
                                    <a:rPr lang="pt-PT" b="0" i="1" smtClean="0">
                                      <a:latin typeface="Cambria Math" panose="02040503050406030204" pitchFamily="18" charset="0"/>
                                    </a:rPr>
                                    <m:t>−1</m:t>
                                  </m:r>
                                </m:sup>
                                <m:e>
                                  <m:nary>
                                    <m:naryPr>
                                      <m:chr m:val="∑"/>
                                      <m:ctrlPr>
                                        <a:rPr lang="pt-PT" b="0" i="1" smtClean="0">
                                          <a:latin typeface="Cambria Math" panose="02040503050406030204" pitchFamily="18" charset="0"/>
                                        </a:rPr>
                                      </m:ctrlPr>
                                    </m:naryPr>
                                    <m:sub>
                                      <m:r>
                                        <m:rPr>
                                          <m:brk m:alnAt="23"/>
                                        </m:rPr>
                                        <a:rPr lang="pt-PT" b="0" i="1" smtClean="0">
                                          <a:latin typeface="Cambria Math" panose="02040503050406030204" pitchFamily="18" charset="0"/>
                                        </a:rPr>
                                        <m:t>𝑗</m:t>
                                      </m:r>
                                      <m:r>
                                        <a:rPr lang="pt-PT" b="0" i="1" smtClean="0">
                                          <a:latin typeface="Cambria Math" panose="02040503050406030204" pitchFamily="18" charset="0"/>
                                        </a:rPr>
                                        <m:t>=</m:t>
                                      </m:r>
                                      <m:r>
                                        <a:rPr lang="pt-PT" b="0" i="1" smtClean="0">
                                          <a:latin typeface="Cambria Math" panose="02040503050406030204" pitchFamily="18" charset="0"/>
                                        </a:rPr>
                                        <m:t>𝑖</m:t>
                                      </m:r>
                                      <m:r>
                                        <a:rPr lang="pt-PT" b="0" i="1" smtClean="0">
                                          <a:latin typeface="Cambria Math" panose="02040503050406030204" pitchFamily="18" charset="0"/>
                                        </a:rPr>
                                        <m:t>+1</m:t>
                                      </m:r>
                                    </m:sub>
                                    <m:sup>
                                      <m:r>
                                        <a:rPr lang="pt-PT" b="0" i="1" smtClean="0">
                                          <a:latin typeface="Cambria Math" panose="02040503050406030204" pitchFamily="18" charset="0"/>
                                        </a:rPr>
                                        <m:t>𝑁</m:t>
                                      </m:r>
                                    </m:sup>
                                    <m:e>
                                      <m:sSub>
                                        <m:sSubPr>
                                          <m:ctrlPr>
                                            <a:rPr lang="pt-PT" b="0" i="1" smtClean="0">
                                              <a:latin typeface="Cambria Math" panose="02040503050406030204" pitchFamily="18" charset="0"/>
                                            </a:rPr>
                                          </m:ctrlPr>
                                        </m:sSubPr>
                                        <m:e>
                                          <m:sSup>
                                            <m:sSupPr>
                                              <m:ctrlPr>
                                                <a:rPr lang="pt-PT" b="0" i="1" smtClean="0">
                                                  <a:latin typeface="Cambria Math" panose="02040503050406030204" pitchFamily="18" charset="0"/>
                                                </a:rPr>
                                              </m:ctrlPr>
                                            </m:sSupPr>
                                            <m:e>
                                              <m:r>
                                                <a:rPr lang="pt-PT" b="0" i="1" smtClean="0">
                                                  <a:latin typeface="Cambria Math" panose="02040503050406030204" pitchFamily="18" charset="0"/>
                                                </a:rPr>
                                                <m:t>𝑑</m:t>
                                              </m:r>
                                            </m:e>
                                            <m:sup>
                                              <m:r>
                                                <a:rPr lang="pt-PT" b="0" i="1" smtClean="0">
                                                  <a:latin typeface="Cambria Math" panose="02040503050406030204" pitchFamily="18" charset="0"/>
                                                </a:rPr>
                                                <m:t>2</m:t>
                                              </m:r>
                                            </m:sup>
                                          </m:sSup>
                                        </m:e>
                                        <m:sub>
                                          <m:r>
                                            <a:rPr lang="pt-PT" b="0" i="1" smtClean="0">
                                              <a:latin typeface="Cambria Math" panose="02040503050406030204" pitchFamily="18" charset="0"/>
                                            </a:rPr>
                                            <m:t>𝑖𝑗</m:t>
                                          </m:r>
                                        </m:sub>
                                      </m:sSub>
                                      <m:r>
                                        <a:rPr lang="pt-PT" b="0" i="1" smtClean="0">
                                          <a:latin typeface="Cambria Math" panose="02040503050406030204" pitchFamily="18" charset="0"/>
                                        </a:rPr>
                                        <m:t> −</m:t>
                                      </m:r>
                                      <m:sSub>
                                        <m:sSubPr>
                                          <m:ctrlPr>
                                            <a:rPr lang="pt-PT" i="1">
                                              <a:latin typeface="Cambria Math" panose="02040503050406030204" pitchFamily="18" charset="0"/>
                                            </a:rPr>
                                          </m:ctrlPr>
                                        </m:sSubPr>
                                        <m:e>
                                          <m:sSup>
                                            <m:sSupPr>
                                              <m:ctrlPr>
                                                <a:rPr lang="pt-PT" i="1">
                                                  <a:latin typeface="Cambria Math" panose="02040503050406030204" pitchFamily="18" charset="0"/>
                                                </a:rPr>
                                              </m:ctrlPr>
                                            </m:sSupPr>
                                            <m:e>
                                              <m:r>
                                                <a:rPr lang="pt-PT" i="1" smtClean="0">
                                                  <a:latin typeface="Cambria Math" panose="02040503050406030204" pitchFamily="18" charset="0"/>
                                                  <a:ea typeface="Cambria Math" panose="02040503050406030204" pitchFamily="18" charset="0"/>
                                                </a:rPr>
                                                <m:t>𝜇</m:t>
                                              </m:r>
                                            </m:e>
                                            <m:sup>
                                              <m:r>
                                                <a:rPr lang="pt-PT" i="1">
                                                  <a:latin typeface="Cambria Math" panose="02040503050406030204" pitchFamily="18" charset="0"/>
                                                </a:rPr>
                                                <m:t>2</m:t>
                                              </m:r>
                                            </m:sup>
                                          </m:sSup>
                                        </m:e>
                                        <m:sub>
                                          <m:r>
                                            <a:rPr lang="pt-PT" b="0" i="1" smtClean="0">
                                              <a:latin typeface="Cambria Math" panose="02040503050406030204" pitchFamily="18" charset="0"/>
                                            </a:rPr>
                                            <m:t>𝑝</m:t>
                                          </m:r>
                                        </m:sub>
                                      </m:sSub>
                                      <m:r>
                                        <a:rPr lang="pt-PT" b="0" i="1" smtClean="0">
                                          <a:latin typeface="Cambria Math" panose="02040503050406030204" pitchFamily="18" charset="0"/>
                                        </a:rPr>
                                        <m:t>)</m:t>
                                      </m:r>
                                    </m:e>
                                  </m:nary>
                                </m:e>
                              </m:nary>
                              <m:r>
                                <a:rPr lang="pt-PT" i="1">
                                  <a:latin typeface="Cambria Math" panose="02040503050406030204" pitchFamily="18" charset="0"/>
                                </a:rPr>
                                <m:t>(</m:t>
                              </m:r>
                              <m:f>
                                <m:fPr>
                                  <m:ctrlPr>
                                    <a:rPr lang="pt-PT" i="1">
                                      <a:latin typeface="Cambria Math" panose="02040503050406030204" pitchFamily="18" charset="0"/>
                                    </a:rPr>
                                  </m:ctrlPr>
                                </m:fPr>
                                <m:num>
                                  <m:r>
                                    <a:rPr lang="pt-PT" i="1">
                                      <a:latin typeface="Cambria Math" panose="02040503050406030204" pitchFamily="18" charset="0"/>
                                    </a:rPr>
                                    <m:t>1</m:t>
                                  </m:r>
                                </m:num>
                                <m:den>
                                  <m:r>
                                    <a:rPr lang="pt-PT" i="1">
                                      <a:latin typeface="Cambria Math" panose="02040503050406030204" pitchFamily="18" charset="0"/>
                                    </a:rPr>
                                    <m:t>𝑀</m:t>
                                  </m:r>
                                </m:den>
                              </m:f>
                              <m:nary>
                                <m:naryPr>
                                  <m:chr m:val="∑"/>
                                  <m:ctrlPr>
                                    <a:rPr lang="pt-PT" i="1">
                                      <a:latin typeface="Cambria Math" panose="02040503050406030204" pitchFamily="18" charset="0"/>
                                    </a:rPr>
                                  </m:ctrlPr>
                                </m:naryPr>
                                <m:sub>
                                  <m:r>
                                    <m:rPr>
                                      <m:brk m:alnAt="23"/>
                                    </m:rPr>
                                    <a:rPr lang="pt-PT" i="1">
                                      <a:latin typeface="Cambria Math" panose="02040503050406030204" pitchFamily="18" charset="0"/>
                                    </a:rPr>
                                    <m:t>𝑖</m:t>
                                  </m:r>
                                  <m:r>
                                    <a:rPr lang="pt-PT" i="1">
                                      <a:latin typeface="Cambria Math" panose="02040503050406030204" pitchFamily="18" charset="0"/>
                                    </a:rPr>
                                    <m:t>=1</m:t>
                                  </m:r>
                                </m:sub>
                                <m:sup>
                                  <m:r>
                                    <a:rPr lang="pt-PT" i="1">
                                      <a:latin typeface="Cambria Math" panose="02040503050406030204" pitchFamily="18" charset="0"/>
                                    </a:rPr>
                                    <m:t>𝑁</m:t>
                                  </m:r>
                                  <m:r>
                                    <a:rPr lang="pt-PT" i="1">
                                      <a:latin typeface="Cambria Math" panose="02040503050406030204" pitchFamily="18" charset="0"/>
                                    </a:rPr>
                                    <m:t>−1</m:t>
                                  </m:r>
                                </m:sup>
                                <m:e>
                                  <m:nary>
                                    <m:naryPr>
                                      <m:chr m:val="∑"/>
                                      <m:ctrlPr>
                                        <a:rPr lang="pt-PT" i="1">
                                          <a:latin typeface="Cambria Math" panose="02040503050406030204" pitchFamily="18" charset="0"/>
                                        </a:rPr>
                                      </m:ctrlPr>
                                    </m:naryPr>
                                    <m:sub>
                                      <m:r>
                                        <m:rPr>
                                          <m:brk m:alnAt="23"/>
                                        </m:rPr>
                                        <a:rPr lang="pt-PT" i="1">
                                          <a:latin typeface="Cambria Math" panose="02040503050406030204" pitchFamily="18" charset="0"/>
                                        </a:rPr>
                                        <m:t>𝑗</m:t>
                                      </m:r>
                                      <m:r>
                                        <a:rPr lang="pt-PT" i="1">
                                          <a:latin typeface="Cambria Math" panose="02040503050406030204" pitchFamily="18" charset="0"/>
                                        </a:rPr>
                                        <m:t>=</m:t>
                                      </m:r>
                                      <m:r>
                                        <a:rPr lang="pt-PT" i="1">
                                          <a:latin typeface="Cambria Math" panose="02040503050406030204" pitchFamily="18" charset="0"/>
                                        </a:rPr>
                                        <m:t>𝑖</m:t>
                                      </m:r>
                                      <m:r>
                                        <a:rPr lang="pt-PT" i="1">
                                          <a:latin typeface="Cambria Math" panose="02040503050406030204" pitchFamily="18" charset="0"/>
                                        </a:rPr>
                                        <m:t>+1</m:t>
                                      </m:r>
                                    </m:sub>
                                    <m:sup>
                                      <m:r>
                                        <a:rPr lang="pt-PT" i="1">
                                          <a:latin typeface="Cambria Math" panose="02040503050406030204" pitchFamily="18" charset="0"/>
                                        </a:rPr>
                                        <m:t>𝑁</m:t>
                                      </m:r>
                                    </m:sup>
                                    <m:e>
                                      <m:sSub>
                                        <m:sSubPr>
                                          <m:ctrlPr>
                                            <a:rPr lang="pt-PT" i="1">
                                              <a:latin typeface="Cambria Math" panose="02040503050406030204" pitchFamily="18" charset="0"/>
                                            </a:rPr>
                                          </m:ctrlPr>
                                        </m:sSubPr>
                                        <m:e>
                                          <m:sSup>
                                            <m:sSupPr>
                                              <m:ctrlPr>
                                                <a:rPr lang="pt-PT" i="1">
                                                  <a:latin typeface="Cambria Math" panose="02040503050406030204" pitchFamily="18" charset="0"/>
                                                </a:rPr>
                                              </m:ctrlPr>
                                            </m:sSupPr>
                                            <m:e>
                                              <m:r>
                                                <a:rPr lang="pt-PT" b="0" i="1" smtClean="0">
                                                  <a:latin typeface="Cambria Math" panose="02040503050406030204" pitchFamily="18" charset="0"/>
                                                </a:rPr>
                                                <m:t>𝑐</m:t>
                                              </m:r>
                                            </m:e>
                                            <m:sup>
                                              <m:r>
                                                <a:rPr lang="pt-PT" i="1">
                                                  <a:latin typeface="Cambria Math" panose="02040503050406030204" pitchFamily="18" charset="0"/>
                                                </a:rPr>
                                                <m:t>2</m:t>
                                              </m:r>
                                            </m:sup>
                                          </m:sSup>
                                        </m:e>
                                        <m:sub>
                                          <m:r>
                                            <a:rPr lang="pt-PT" i="1">
                                              <a:latin typeface="Cambria Math" panose="02040503050406030204" pitchFamily="18" charset="0"/>
                                            </a:rPr>
                                            <m:t>𝑖𝑗</m:t>
                                          </m:r>
                                        </m:sub>
                                      </m:sSub>
                                      <m:r>
                                        <a:rPr lang="pt-PT" i="1">
                                          <a:latin typeface="Cambria Math" panose="02040503050406030204" pitchFamily="18" charset="0"/>
                                        </a:rPr>
                                        <m:t> −</m:t>
                                      </m:r>
                                      <m:sSub>
                                        <m:sSubPr>
                                          <m:ctrlPr>
                                            <a:rPr lang="pt-PT" i="1">
                                              <a:latin typeface="Cambria Math" panose="02040503050406030204" pitchFamily="18" charset="0"/>
                                            </a:rPr>
                                          </m:ctrlPr>
                                        </m:sSubPr>
                                        <m:e>
                                          <m:sSup>
                                            <m:sSupPr>
                                              <m:ctrlPr>
                                                <a:rPr lang="pt-PT" i="1">
                                                  <a:latin typeface="Cambria Math" panose="02040503050406030204" pitchFamily="18" charset="0"/>
                                                </a:rPr>
                                              </m:ctrlPr>
                                            </m:sSupPr>
                                            <m:e>
                                              <m:r>
                                                <a:rPr lang="pt-PT" i="1">
                                                  <a:latin typeface="Cambria Math" panose="02040503050406030204" pitchFamily="18" charset="0"/>
                                                  <a:ea typeface="Cambria Math" panose="02040503050406030204" pitchFamily="18" charset="0"/>
                                                </a:rPr>
                                                <m:t>𝜇</m:t>
                                              </m:r>
                                            </m:e>
                                            <m:sup>
                                              <m:r>
                                                <a:rPr lang="pt-PT" i="1">
                                                  <a:latin typeface="Cambria Math" panose="02040503050406030204" pitchFamily="18" charset="0"/>
                                                </a:rPr>
                                                <m:t>2</m:t>
                                              </m:r>
                                            </m:sup>
                                          </m:sSup>
                                        </m:e>
                                        <m:sub>
                                          <m:r>
                                            <a:rPr lang="pt-PT" b="0" i="1" smtClean="0">
                                              <a:latin typeface="Cambria Math" panose="02040503050406030204" pitchFamily="18" charset="0"/>
                                            </a:rPr>
                                            <m:t>𝑐</m:t>
                                          </m:r>
                                        </m:sub>
                                      </m:sSub>
                                      <m:r>
                                        <a:rPr lang="pt-PT" i="1">
                                          <a:latin typeface="Cambria Math" panose="02040503050406030204" pitchFamily="18" charset="0"/>
                                        </a:rPr>
                                        <m:t>)</m:t>
                                      </m:r>
                                    </m:e>
                                  </m:nary>
                                </m:e>
                              </m:nary>
                            </m:e>
                          </m:rad>
                        </m:den>
                      </m:f>
                    </m:oMath>
                  </m:oMathPara>
                </a14:m>
                <a:endParaRPr lang="pt-PT" dirty="0"/>
              </a:p>
            </p:txBody>
          </p:sp>
        </mc:Choice>
        <mc:Fallback xmlns="">
          <p:sp>
            <p:nvSpPr>
              <p:cNvPr id="22" name="TextBox 21">
                <a:extLst>
                  <a:ext uri="{FF2B5EF4-FFF2-40B4-BE49-F238E27FC236}">
                    <a16:creationId xmlns:a16="http://schemas.microsoft.com/office/drawing/2014/main" id="{675CA867-C80D-480B-8C70-CC5D5F59C8F0}"/>
                  </a:ext>
                </a:extLst>
              </p:cNvPr>
              <p:cNvSpPr txBox="1">
                <a:spLocks noRot="1" noChangeAspect="1" noMove="1" noResize="1" noEditPoints="1" noAdjustHandles="1" noChangeArrowheads="1" noChangeShapeType="1" noTextEdit="1"/>
              </p:cNvSpPr>
              <p:nvPr/>
            </p:nvSpPr>
            <p:spPr>
              <a:xfrm>
                <a:off x="272433" y="4599384"/>
                <a:ext cx="6884634" cy="1136658"/>
              </a:xfrm>
              <a:prstGeom prst="rect">
                <a:avLst/>
              </a:prstGeom>
              <a:blipFill>
                <a:blip r:embed="rId4"/>
                <a:stretch>
                  <a:fillRect/>
                </a:stretch>
              </a:blipFill>
            </p:spPr>
            <p:txBody>
              <a:bodyPr/>
              <a:lstStyle/>
              <a:p>
                <a:r>
                  <a:rPr lang="pt-PT">
                    <a:noFill/>
                  </a:rPr>
                  <a:t> </a:t>
                </a:r>
              </a:p>
            </p:txBody>
          </p:sp>
        </mc:Fallback>
      </mc:AlternateContent>
      <p:cxnSp>
        <p:nvCxnSpPr>
          <p:cNvPr id="23" name="Conexão reta unidirecional 27">
            <a:extLst>
              <a:ext uri="{FF2B5EF4-FFF2-40B4-BE49-F238E27FC236}">
                <a16:creationId xmlns:a16="http://schemas.microsoft.com/office/drawing/2014/main" id="{7AB0F024-6C2E-4CD6-979E-8A7A94EC6A74}"/>
              </a:ext>
            </a:extLst>
          </p:cNvPr>
          <p:cNvCxnSpPr>
            <a:cxnSpLocks/>
            <a:endCxn id="22" idx="0"/>
          </p:cNvCxnSpPr>
          <p:nvPr/>
        </p:nvCxnSpPr>
        <p:spPr>
          <a:xfrm>
            <a:off x="2049148" y="3646339"/>
            <a:ext cx="1665602" cy="9530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Conexão reta unidirecional 27">
            <a:extLst>
              <a:ext uri="{FF2B5EF4-FFF2-40B4-BE49-F238E27FC236}">
                <a16:creationId xmlns:a16="http://schemas.microsoft.com/office/drawing/2014/main" id="{66A3174A-9F97-4C9B-8BAC-A2C27CAB488A}"/>
              </a:ext>
            </a:extLst>
          </p:cNvPr>
          <p:cNvCxnSpPr>
            <a:cxnSpLocks/>
            <a:endCxn id="22" idx="0"/>
          </p:cNvCxnSpPr>
          <p:nvPr/>
        </p:nvCxnSpPr>
        <p:spPr>
          <a:xfrm flipH="1">
            <a:off x="3714750" y="3646339"/>
            <a:ext cx="1523368" cy="95304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7" name="Picture 36" descr="A screenshot of a cell phone&#10;&#10;Description automatically generated">
            <a:extLst>
              <a:ext uri="{FF2B5EF4-FFF2-40B4-BE49-F238E27FC236}">
                <a16:creationId xmlns:a16="http://schemas.microsoft.com/office/drawing/2014/main" id="{F6F30C70-5C29-4401-9C4E-39B387AB62C3}"/>
              </a:ext>
            </a:extLst>
          </p:cNvPr>
          <p:cNvPicPr>
            <a:picLocks noChangeAspect="1"/>
          </p:cNvPicPr>
          <p:nvPr/>
        </p:nvPicPr>
        <p:blipFill>
          <a:blip r:embed="rId5"/>
          <a:stretch>
            <a:fillRect/>
          </a:stretch>
        </p:blipFill>
        <p:spPr>
          <a:xfrm>
            <a:off x="7520998" y="2468381"/>
            <a:ext cx="4038718" cy="2154208"/>
          </a:xfrm>
          <a:prstGeom prst="rect">
            <a:avLst/>
          </a:prstGeom>
        </p:spPr>
      </p:pic>
      <p:sp>
        <p:nvSpPr>
          <p:cNvPr id="38" name="TextBox 37">
            <a:extLst>
              <a:ext uri="{FF2B5EF4-FFF2-40B4-BE49-F238E27FC236}">
                <a16:creationId xmlns:a16="http://schemas.microsoft.com/office/drawing/2014/main" id="{FA6A24F2-93D5-48D5-B396-532DA2F0D10B}"/>
              </a:ext>
            </a:extLst>
          </p:cNvPr>
          <p:cNvSpPr txBox="1"/>
          <p:nvPr/>
        </p:nvSpPr>
        <p:spPr>
          <a:xfrm>
            <a:off x="7680959" y="5177790"/>
            <a:ext cx="4238607" cy="646331"/>
          </a:xfrm>
          <a:prstGeom prst="rect">
            <a:avLst/>
          </a:prstGeom>
          <a:solidFill>
            <a:schemeClr val="accent2">
              <a:lumMod val="40000"/>
              <a:lumOff val="60000"/>
            </a:schemeClr>
          </a:solidFill>
        </p:spPr>
        <p:txBody>
          <a:bodyPr wrap="square" rtlCol="0">
            <a:spAutoFit/>
          </a:bodyPr>
          <a:lstStyle/>
          <a:p>
            <a:r>
              <a:rPr lang="pt-PT" b="1" dirty="0"/>
              <a:t>Monte Carlo techniques should also be used</a:t>
            </a:r>
          </a:p>
        </p:txBody>
      </p:sp>
    </p:spTree>
    <p:extLst>
      <p:ext uri="{BB962C8B-B14F-4D97-AF65-F5344CB8AC3E}">
        <p14:creationId xmlns:p14="http://schemas.microsoft.com/office/powerpoint/2010/main" val="3688081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94FAE8-0C80-40C5-B9BB-C618DFB0D54D}"/>
              </a:ext>
            </a:extLst>
          </p:cNvPr>
          <p:cNvSpPr>
            <a:spLocks noGrp="1"/>
          </p:cNvSpPr>
          <p:nvPr>
            <p:ph type="title"/>
          </p:nvPr>
        </p:nvSpPr>
        <p:spPr/>
        <p:txBody>
          <a:bodyPr/>
          <a:lstStyle/>
          <a:p>
            <a:r>
              <a:rPr lang="en-GB" dirty="0"/>
              <a:t>internal clustering validation measures</a:t>
            </a:r>
          </a:p>
        </p:txBody>
      </p:sp>
      <p:sp>
        <p:nvSpPr>
          <p:cNvPr id="4" name="Marcador de Posição de Conteúdo 2">
            <a:extLst>
              <a:ext uri="{FF2B5EF4-FFF2-40B4-BE49-F238E27FC236}">
                <a16:creationId xmlns:a16="http://schemas.microsoft.com/office/drawing/2014/main" id="{074BE963-C8BE-4EB6-AEF2-75AF81C3276A}"/>
              </a:ext>
            </a:extLst>
          </p:cNvPr>
          <p:cNvSpPr txBox="1">
            <a:spLocks/>
          </p:cNvSpPr>
          <p:nvPr/>
        </p:nvSpPr>
        <p:spPr>
          <a:xfrm>
            <a:off x="219261" y="5812551"/>
            <a:ext cx="2977401" cy="209089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GB" sz="1800" dirty="0"/>
              <a:t>Author(s):</a:t>
            </a:r>
          </a:p>
          <a:p>
            <a:pPr>
              <a:buFont typeface="Wingdings" panose="05000000000000000000" pitchFamily="2" charset="2"/>
              <a:buChar char="§"/>
            </a:pPr>
            <a:r>
              <a:rPr lang="en-GB" sz="1800" dirty="0"/>
              <a:t> </a:t>
            </a:r>
            <a:r>
              <a:rPr lang="pt-PT" sz="1800" dirty="0"/>
              <a:t>Sergios Theodoridis et al.</a:t>
            </a:r>
            <a:endParaRPr lang="en-GB" dirty="0"/>
          </a:p>
        </p:txBody>
      </p:sp>
      <p:pic>
        <p:nvPicPr>
          <p:cNvPr id="5" name="Picture 2" descr="Resultado de imagem para tecnico logo png">
            <a:extLst>
              <a:ext uri="{FF2B5EF4-FFF2-40B4-BE49-F238E27FC236}">
                <a16:creationId xmlns:a16="http://schemas.microsoft.com/office/drawing/2014/main" id="{AA6D5AE1-0705-4A9F-BEF3-322EE652D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sp>
        <p:nvSpPr>
          <p:cNvPr id="26" name="CaixaDeTexto 25">
            <a:extLst>
              <a:ext uri="{FF2B5EF4-FFF2-40B4-BE49-F238E27FC236}">
                <a16:creationId xmlns:a16="http://schemas.microsoft.com/office/drawing/2014/main" id="{478A7DA4-2264-482E-A032-449514C1FB83}"/>
              </a:ext>
            </a:extLst>
          </p:cNvPr>
          <p:cNvSpPr txBox="1"/>
          <p:nvPr/>
        </p:nvSpPr>
        <p:spPr>
          <a:xfrm>
            <a:off x="7523651" y="2114438"/>
            <a:ext cx="1007706" cy="707886"/>
          </a:xfrm>
          <a:prstGeom prst="rect">
            <a:avLst/>
          </a:prstGeom>
          <a:noFill/>
        </p:spPr>
        <p:txBody>
          <a:bodyPr wrap="square" rtlCol="0">
            <a:spAutoFit/>
          </a:bodyPr>
          <a:lstStyle/>
          <a:p>
            <a:endParaRPr lang="en-GB" sz="4000" dirty="0">
              <a:latin typeface="Abadi" panose="020B0604020104020204" pitchFamily="34" charset="0"/>
            </a:endParaRPr>
          </a:p>
        </p:txBody>
      </p:sp>
      <p:sp>
        <p:nvSpPr>
          <p:cNvPr id="7" name="TextBox 6">
            <a:extLst>
              <a:ext uri="{FF2B5EF4-FFF2-40B4-BE49-F238E27FC236}">
                <a16:creationId xmlns:a16="http://schemas.microsoft.com/office/drawing/2014/main" id="{E46AAC3E-20C1-4657-AD4C-D39BAE3BB340}"/>
              </a:ext>
            </a:extLst>
          </p:cNvPr>
          <p:cNvSpPr txBox="1"/>
          <p:nvPr/>
        </p:nvSpPr>
        <p:spPr>
          <a:xfrm>
            <a:off x="822960" y="1943100"/>
            <a:ext cx="7018020" cy="400110"/>
          </a:xfrm>
          <a:prstGeom prst="rect">
            <a:avLst/>
          </a:prstGeom>
          <a:noFill/>
        </p:spPr>
        <p:txBody>
          <a:bodyPr wrap="square" rtlCol="0">
            <a:spAutoFit/>
          </a:bodyPr>
          <a:lstStyle/>
          <a:p>
            <a:r>
              <a:rPr lang="pt-PT" sz="2000" b="1" dirty="0"/>
              <a:t>2. Validating a single clustering scheme</a:t>
            </a:r>
          </a:p>
        </p:txBody>
      </p:sp>
      <mc:AlternateContent xmlns:mc="http://schemas.openxmlformats.org/markup-compatibility/2006" xmlns:a14="http://schemas.microsoft.com/office/drawing/2010/main">
        <mc:Choice Requires="a14">
          <p:sp>
            <p:nvSpPr>
              <p:cNvPr id="19" name="Retângulo 5">
                <a:extLst>
                  <a:ext uri="{FF2B5EF4-FFF2-40B4-BE49-F238E27FC236}">
                    <a16:creationId xmlns:a16="http://schemas.microsoft.com/office/drawing/2014/main" id="{1CEDEFC9-D3D2-4344-AF05-4D2B30535EE1}"/>
                  </a:ext>
                </a:extLst>
              </p:cNvPr>
              <p:cNvSpPr/>
              <p:nvPr/>
            </p:nvSpPr>
            <p:spPr>
              <a:xfrm>
                <a:off x="822960" y="2789024"/>
                <a:ext cx="2239347" cy="8630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000" dirty="0"/>
                  <a:t>Clustering scheme with </a:t>
                </a:r>
                <a14:m>
                  <m:oMath xmlns:m="http://schemas.openxmlformats.org/officeDocument/2006/math">
                    <m:sSub>
                      <m:sSubPr>
                        <m:ctrlPr>
                          <a:rPr lang="en-GB" sz="2000" i="1" smtClean="0">
                            <a:latin typeface="Cambria Math" panose="02040503050406030204" pitchFamily="18" charset="0"/>
                          </a:rPr>
                        </m:ctrlPr>
                      </m:sSubPr>
                      <m:e>
                        <m:r>
                          <a:rPr lang="pt-PT" sz="2000" b="0" i="1" smtClean="0">
                            <a:latin typeface="Cambria Math" panose="02040503050406030204" pitchFamily="18" charset="0"/>
                          </a:rPr>
                          <m:t>𝑛</m:t>
                        </m:r>
                      </m:e>
                      <m:sub>
                        <m:r>
                          <a:rPr lang="pt-PT" sz="2000" b="0" i="1" smtClean="0">
                            <a:latin typeface="Cambria Math" panose="02040503050406030204" pitchFamily="18" charset="0"/>
                          </a:rPr>
                          <m:t>𝑐</m:t>
                        </m:r>
                      </m:sub>
                    </m:sSub>
                  </m:oMath>
                </a14:m>
                <a:r>
                  <a:rPr lang="en-GB" sz="2000" dirty="0"/>
                  <a:t> clusters (C)</a:t>
                </a:r>
              </a:p>
            </p:txBody>
          </p:sp>
        </mc:Choice>
        <mc:Fallback xmlns="">
          <p:sp>
            <p:nvSpPr>
              <p:cNvPr id="19" name="Retângulo 5">
                <a:extLst>
                  <a:ext uri="{FF2B5EF4-FFF2-40B4-BE49-F238E27FC236}">
                    <a16:creationId xmlns:a16="http://schemas.microsoft.com/office/drawing/2014/main" id="{1CEDEFC9-D3D2-4344-AF05-4D2B30535EE1}"/>
                  </a:ext>
                </a:extLst>
              </p:cNvPr>
              <p:cNvSpPr>
                <a:spLocks noRot="1" noChangeAspect="1" noMove="1" noResize="1" noEditPoints="1" noAdjustHandles="1" noChangeArrowheads="1" noChangeShapeType="1" noTextEdit="1"/>
              </p:cNvSpPr>
              <p:nvPr/>
            </p:nvSpPr>
            <p:spPr>
              <a:xfrm>
                <a:off x="822960" y="2789024"/>
                <a:ext cx="2239347" cy="863082"/>
              </a:xfrm>
              <a:prstGeom prst="rect">
                <a:avLst/>
              </a:prstGeom>
              <a:blipFill>
                <a:blip r:embed="rId4"/>
                <a:stretch>
                  <a:fillRect b="-2083"/>
                </a:stretch>
              </a:blipFill>
            </p:spPr>
            <p:txBody>
              <a:bodyPr/>
              <a:lstStyle/>
              <a:p>
                <a:r>
                  <a:rPr lang="pt-PT">
                    <a:noFill/>
                  </a:rPr>
                  <a:t> </a:t>
                </a:r>
              </a:p>
            </p:txBody>
          </p:sp>
        </mc:Fallback>
      </mc:AlternateContent>
      <p:sp>
        <p:nvSpPr>
          <p:cNvPr id="20" name="Retângulo 5">
            <a:extLst>
              <a:ext uri="{FF2B5EF4-FFF2-40B4-BE49-F238E27FC236}">
                <a16:creationId xmlns:a16="http://schemas.microsoft.com/office/drawing/2014/main" id="{492DC978-AF38-4B56-BB7C-DE3E8A9315B1}"/>
              </a:ext>
            </a:extLst>
          </p:cNvPr>
          <p:cNvSpPr/>
          <p:nvPr/>
        </p:nvSpPr>
        <p:spPr>
          <a:xfrm>
            <a:off x="4078681" y="2783257"/>
            <a:ext cx="2239347" cy="8630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800" dirty="0"/>
              <a:t>Proximity Matrix (P)</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75CA867-C80D-480B-8C70-CC5D5F59C8F0}"/>
                  </a:ext>
                </a:extLst>
              </p:cNvPr>
              <p:cNvSpPr txBox="1"/>
              <p:nvPr/>
            </p:nvSpPr>
            <p:spPr>
              <a:xfrm>
                <a:off x="353895" y="4745229"/>
                <a:ext cx="6606976" cy="1353191"/>
              </a:xfrm>
              <a:prstGeom prst="rect">
                <a:avLst/>
              </a:prstGeom>
              <a:solidFill>
                <a:schemeClr val="accent3">
                  <a:lumMod val="60000"/>
                  <a:lumOff val="40000"/>
                  <a:alpha val="17000"/>
                </a:schemeClr>
              </a:solidFill>
            </p:spPr>
            <p:txBody>
              <a:bodyPr wrap="square" rtlCol="0">
                <a:spAutoFit/>
              </a:bodyPr>
              <a:lstStyle/>
              <a:p>
                <a:pPr algn="ctr"/>
                <a14:m>
                  <m:oMath xmlns:m="http://schemas.openxmlformats.org/officeDocument/2006/math">
                    <m:r>
                      <m:rPr>
                        <m:sty m:val="p"/>
                      </m:rPr>
                      <a:rPr lang="el-GR" sz="2000" b="0" i="1" smtClean="0">
                        <a:latin typeface="Cambria Math" panose="02040503050406030204" pitchFamily="18" charset="0"/>
                        <a:ea typeface="Cambria Math" panose="02040503050406030204" pitchFamily="18" charset="0"/>
                      </a:rPr>
                      <m:t>Γ</m:t>
                    </m:r>
                    <m:r>
                      <a:rPr lang="pt-PT" sz="2000" b="0" i="1" smtClean="0">
                        <a:latin typeface="Cambria Math" panose="02040503050406030204" pitchFamily="18" charset="0"/>
                      </a:rPr>
                      <m:t>=</m:t>
                    </m:r>
                    <m:f>
                      <m:fPr>
                        <m:ctrlPr>
                          <a:rPr lang="pt-PT" sz="2000" i="1">
                            <a:latin typeface="Cambria Math" panose="02040503050406030204" pitchFamily="18" charset="0"/>
                          </a:rPr>
                        </m:ctrlPr>
                      </m:fPr>
                      <m:num>
                        <m:r>
                          <a:rPr lang="pt-PT" sz="2000" i="1">
                            <a:latin typeface="Cambria Math" panose="02040503050406030204" pitchFamily="18" charset="0"/>
                          </a:rPr>
                          <m:t>1</m:t>
                        </m:r>
                      </m:num>
                      <m:den>
                        <m:r>
                          <a:rPr lang="pt-PT" sz="2000" i="1">
                            <a:latin typeface="Cambria Math" panose="02040503050406030204" pitchFamily="18" charset="0"/>
                          </a:rPr>
                          <m:t>𝑀</m:t>
                        </m:r>
                      </m:den>
                    </m:f>
                    <m:nary>
                      <m:naryPr>
                        <m:chr m:val="∑"/>
                        <m:ctrlPr>
                          <a:rPr lang="pt-PT" sz="2000" i="1" smtClean="0">
                            <a:latin typeface="Cambria Math" panose="02040503050406030204" pitchFamily="18" charset="0"/>
                          </a:rPr>
                        </m:ctrlPr>
                      </m:naryPr>
                      <m:sub>
                        <m:r>
                          <m:rPr>
                            <m:brk m:alnAt="23"/>
                          </m:rPr>
                          <a:rPr lang="pt-PT" sz="2000" i="1">
                            <a:latin typeface="Cambria Math" panose="02040503050406030204" pitchFamily="18" charset="0"/>
                          </a:rPr>
                          <m:t>𝑖</m:t>
                        </m:r>
                        <m:r>
                          <a:rPr lang="pt-PT" sz="2000" i="1">
                            <a:latin typeface="Cambria Math" panose="02040503050406030204" pitchFamily="18" charset="0"/>
                          </a:rPr>
                          <m:t>=1</m:t>
                        </m:r>
                      </m:sub>
                      <m:sup>
                        <m:r>
                          <a:rPr lang="pt-PT" sz="2000" i="1">
                            <a:latin typeface="Cambria Math" panose="02040503050406030204" pitchFamily="18" charset="0"/>
                          </a:rPr>
                          <m:t>𝑁</m:t>
                        </m:r>
                        <m:r>
                          <a:rPr lang="pt-PT" sz="2000" i="1">
                            <a:latin typeface="Cambria Math" panose="02040503050406030204" pitchFamily="18" charset="0"/>
                          </a:rPr>
                          <m:t>−1</m:t>
                        </m:r>
                      </m:sup>
                      <m:e>
                        <m:nary>
                          <m:naryPr>
                            <m:chr m:val="∑"/>
                            <m:ctrlPr>
                              <a:rPr lang="pt-PT" sz="2000" i="1">
                                <a:latin typeface="Cambria Math" panose="02040503050406030204" pitchFamily="18" charset="0"/>
                              </a:rPr>
                            </m:ctrlPr>
                          </m:naryPr>
                          <m:sub>
                            <m:r>
                              <m:rPr>
                                <m:brk m:alnAt="23"/>
                              </m:rPr>
                              <a:rPr lang="pt-PT" sz="2000" i="1">
                                <a:latin typeface="Cambria Math" panose="02040503050406030204" pitchFamily="18" charset="0"/>
                              </a:rPr>
                              <m:t>𝑗</m:t>
                            </m:r>
                            <m:r>
                              <a:rPr lang="pt-PT" sz="2000" i="1">
                                <a:latin typeface="Cambria Math" panose="02040503050406030204" pitchFamily="18" charset="0"/>
                              </a:rPr>
                              <m:t>=</m:t>
                            </m:r>
                            <m:r>
                              <a:rPr lang="pt-PT" sz="2000" i="1">
                                <a:latin typeface="Cambria Math" panose="02040503050406030204" pitchFamily="18" charset="0"/>
                              </a:rPr>
                              <m:t>𝑖</m:t>
                            </m:r>
                            <m:r>
                              <a:rPr lang="pt-PT" sz="2000" i="1">
                                <a:latin typeface="Cambria Math" panose="02040503050406030204" pitchFamily="18" charset="0"/>
                              </a:rPr>
                              <m:t>+1</m:t>
                            </m:r>
                          </m:sub>
                          <m:sup>
                            <m:r>
                              <a:rPr lang="pt-PT" sz="2000" i="1">
                                <a:latin typeface="Cambria Math" panose="02040503050406030204" pitchFamily="18" charset="0"/>
                              </a:rPr>
                              <m:t>𝑁</m:t>
                            </m:r>
                          </m:sup>
                          <m:e>
                            <m:r>
                              <a:rPr lang="pt-PT" sz="2000" i="1">
                                <a:latin typeface="Cambria Math" panose="02040503050406030204" pitchFamily="18" charset="0"/>
                              </a:rPr>
                              <m:t> </m:t>
                            </m:r>
                            <m:r>
                              <a:rPr lang="pt-PT" sz="2000" b="0" i="1" smtClean="0">
                                <a:latin typeface="Cambria Math" panose="02040503050406030204" pitchFamily="18" charset="0"/>
                              </a:rPr>
                              <m:t>𝑃</m:t>
                            </m:r>
                            <m:d>
                              <m:dPr>
                                <m:ctrlPr>
                                  <a:rPr lang="pt-PT" sz="2000" b="0" i="1" smtClean="0">
                                    <a:latin typeface="Cambria Math" panose="02040503050406030204" pitchFamily="18" charset="0"/>
                                  </a:rPr>
                                </m:ctrlPr>
                              </m:dPr>
                              <m:e>
                                <m:r>
                                  <a:rPr lang="pt-PT" sz="2000" b="0" i="1" smtClean="0">
                                    <a:latin typeface="Cambria Math" panose="02040503050406030204" pitchFamily="18" charset="0"/>
                                  </a:rPr>
                                  <m:t>𝑖</m:t>
                                </m:r>
                                <m:r>
                                  <a:rPr lang="pt-PT" sz="2000" b="0" i="1" smtClean="0">
                                    <a:latin typeface="Cambria Math" panose="02040503050406030204" pitchFamily="18" charset="0"/>
                                  </a:rPr>
                                  <m:t>,</m:t>
                                </m:r>
                                <m:r>
                                  <a:rPr lang="pt-PT" sz="2000" b="0" i="1" smtClean="0">
                                    <a:latin typeface="Cambria Math" panose="02040503050406030204" pitchFamily="18" charset="0"/>
                                  </a:rPr>
                                  <m:t>𝑗</m:t>
                                </m:r>
                              </m:e>
                            </m:d>
                            <m:r>
                              <a:rPr lang="pt-PT" sz="2000" b="0" i="1" smtClean="0">
                                <a:latin typeface="Cambria Math" panose="02040503050406030204" pitchFamily="18" charset="0"/>
                              </a:rPr>
                              <m:t>.</m:t>
                            </m:r>
                            <m:r>
                              <a:rPr lang="pt-PT" sz="2000" b="0" i="1" smtClean="0">
                                <a:latin typeface="Cambria Math" panose="02040503050406030204" pitchFamily="18" charset="0"/>
                              </a:rPr>
                              <m:t>𝑌</m:t>
                            </m:r>
                            <m:r>
                              <a:rPr lang="pt-PT" sz="2000" b="0" i="1" smtClean="0">
                                <a:latin typeface="Cambria Math" panose="02040503050406030204" pitchFamily="18" charset="0"/>
                              </a:rPr>
                              <m:t>(</m:t>
                            </m:r>
                            <m:r>
                              <a:rPr lang="pt-PT" sz="2000" b="0" i="1" smtClean="0">
                                <a:latin typeface="Cambria Math" panose="02040503050406030204" pitchFamily="18" charset="0"/>
                              </a:rPr>
                              <m:t>𝑖</m:t>
                            </m:r>
                            <m:r>
                              <a:rPr lang="pt-PT" sz="2000" b="0" i="1" smtClean="0">
                                <a:latin typeface="Cambria Math" panose="02040503050406030204" pitchFamily="18" charset="0"/>
                              </a:rPr>
                              <m:t>,</m:t>
                            </m:r>
                            <m:r>
                              <a:rPr lang="pt-PT" sz="2000" b="0" i="1" smtClean="0">
                                <a:latin typeface="Cambria Math" panose="02040503050406030204" pitchFamily="18" charset="0"/>
                              </a:rPr>
                              <m:t>𝑗</m:t>
                            </m:r>
                            <m:r>
                              <a:rPr lang="pt-PT" sz="2000" b="0" i="1" smtClean="0">
                                <a:latin typeface="Cambria Math" panose="02040503050406030204" pitchFamily="18" charset="0"/>
                              </a:rPr>
                              <m:t>)</m:t>
                            </m:r>
                          </m:e>
                        </m:nary>
                      </m:e>
                    </m:nary>
                  </m:oMath>
                </a14:m>
                <a:r>
                  <a:rPr lang="pt-PT" dirty="0"/>
                  <a:t>,</a:t>
                </a:r>
              </a:p>
              <a:p>
                <a:endParaRPr lang="pt-PT" dirty="0"/>
              </a:p>
              <a:p>
                <a:pPr/>
                <a14:m>
                  <m:oMathPara xmlns:m="http://schemas.openxmlformats.org/officeDocument/2006/math">
                    <m:oMathParaPr>
                      <m:jc m:val="centerGroup"/>
                    </m:oMathParaPr>
                    <m:oMath xmlns:m="http://schemas.openxmlformats.org/officeDocument/2006/math">
                      <m:r>
                        <a:rPr lang="pt-PT" sz="1600" b="0" i="1" smtClean="0">
                          <a:latin typeface="Cambria Math" panose="02040503050406030204" pitchFamily="18" charset="0"/>
                        </a:rPr>
                        <m:t>𝑌</m:t>
                      </m:r>
                      <m:d>
                        <m:dPr>
                          <m:ctrlPr>
                            <a:rPr lang="pt-PT" sz="1600" b="0" i="1" smtClean="0">
                              <a:latin typeface="Cambria Math" panose="02040503050406030204" pitchFamily="18" charset="0"/>
                            </a:rPr>
                          </m:ctrlPr>
                        </m:dPr>
                        <m:e>
                          <m:r>
                            <a:rPr lang="pt-PT" sz="1600" b="0" i="1" smtClean="0">
                              <a:latin typeface="Cambria Math" panose="02040503050406030204" pitchFamily="18" charset="0"/>
                            </a:rPr>
                            <m:t>𝑖</m:t>
                          </m:r>
                          <m:r>
                            <a:rPr lang="pt-PT" sz="1600" b="0" i="1" smtClean="0">
                              <a:latin typeface="Cambria Math" panose="02040503050406030204" pitchFamily="18" charset="0"/>
                            </a:rPr>
                            <m:t>,</m:t>
                          </m:r>
                          <m:r>
                            <a:rPr lang="pt-PT" sz="1600" b="0" i="1" smtClean="0">
                              <a:latin typeface="Cambria Math" panose="02040503050406030204" pitchFamily="18" charset="0"/>
                            </a:rPr>
                            <m:t>𝑗</m:t>
                          </m:r>
                        </m:e>
                      </m:d>
                      <m:r>
                        <a:rPr lang="pt-PT" sz="1600" b="0" i="1" smtClean="0">
                          <a:latin typeface="Cambria Math" panose="02040503050406030204" pitchFamily="18" charset="0"/>
                        </a:rPr>
                        <m:t>=</m:t>
                      </m:r>
                      <m:d>
                        <m:dPr>
                          <m:begChr m:val="{"/>
                          <m:endChr m:val=""/>
                          <m:ctrlPr>
                            <a:rPr lang="pt-PT" sz="1600" b="0" i="1" smtClean="0">
                              <a:latin typeface="Cambria Math" panose="02040503050406030204" pitchFamily="18" charset="0"/>
                            </a:rPr>
                          </m:ctrlPr>
                        </m:dPr>
                        <m:e>
                          <m:eqArr>
                            <m:eqArrPr>
                              <m:ctrlPr>
                                <a:rPr lang="pt-PT" sz="1600" b="0" i="1" smtClean="0">
                                  <a:latin typeface="Cambria Math" panose="02040503050406030204" pitchFamily="18" charset="0"/>
                                </a:rPr>
                              </m:ctrlPr>
                            </m:eqArrPr>
                            <m:e>
                              <m:r>
                                <a:rPr lang="pt-PT" sz="1600" b="0" i="1" smtClean="0">
                                  <a:latin typeface="Cambria Math" panose="02040503050406030204" pitchFamily="18" charset="0"/>
                                </a:rPr>
                                <m:t>1,  </m:t>
                              </m:r>
                              <m:r>
                                <a:rPr lang="pt-PT" sz="1600" b="0" i="1" smtClean="0">
                                  <a:latin typeface="Cambria Math" panose="02040503050406030204" pitchFamily="18" charset="0"/>
                                </a:rPr>
                                <m:t>𝑖𝑓</m:t>
                              </m:r>
                              <m:r>
                                <a:rPr lang="pt-PT" sz="1600" b="0" i="1" smtClean="0">
                                  <a:latin typeface="Cambria Math" panose="02040503050406030204" pitchFamily="18" charset="0"/>
                                </a:rPr>
                                <m:t> </m:t>
                              </m:r>
                              <m:sSub>
                                <m:sSubPr>
                                  <m:ctrlPr>
                                    <a:rPr lang="pt-PT" sz="1600" b="0" i="1" smtClean="0">
                                      <a:latin typeface="Cambria Math" panose="02040503050406030204" pitchFamily="18" charset="0"/>
                                    </a:rPr>
                                  </m:ctrlPr>
                                </m:sSubPr>
                                <m:e>
                                  <m:r>
                                    <a:rPr lang="pt-PT" sz="1600" b="0" i="1" smtClean="0">
                                      <a:latin typeface="Cambria Math" panose="02040503050406030204" pitchFamily="18" charset="0"/>
                                    </a:rPr>
                                    <m:t>𝑥</m:t>
                                  </m:r>
                                </m:e>
                                <m:sub>
                                  <m:r>
                                    <a:rPr lang="pt-PT" sz="1600" b="0" i="1" smtClean="0">
                                      <a:latin typeface="Cambria Math" panose="02040503050406030204" pitchFamily="18" charset="0"/>
                                    </a:rPr>
                                    <m:t>𝑖</m:t>
                                  </m:r>
                                </m:sub>
                              </m:sSub>
                              <m:r>
                                <a:rPr lang="pt-PT" sz="1600" b="0" i="1" smtClean="0">
                                  <a:latin typeface="Cambria Math" panose="02040503050406030204" pitchFamily="18" charset="0"/>
                                </a:rPr>
                                <m:t> </m:t>
                              </m:r>
                              <m:r>
                                <a:rPr lang="pt-PT" sz="1600" b="0" i="1" smtClean="0">
                                  <a:latin typeface="Cambria Math" panose="02040503050406030204" pitchFamily="18" charset="0"/>
                                </a:rPr>
                                <m:t>𝑎𝑛𝑑</m:t>
                              </m:r>
                              <m:sSub>
                                <m:sSubPr>
                                  <m:ctrlPr>
                                    <a:rPr lang="pt-PT" sz="1600" i="1">
                                      <a:latin typeface="Cambria Math" panose="02040503050406030204" pitchFamily="18" charset="0"/>
                                    </a:rPr>
                                  </m:ctrlPr>
                                </m:sSubPr>
                                <m:e>
                                  <m:r>
                                    <a:rPr lang="pt-PT" sz="1600" i="1">
                                      <a:latin typeface="Cambria Math" panose="02040503050406030204" pitchFamily="18" charset="0"/>
                                    </a:rPr>
                                    <m:t>𝑥</m:t>
                                  </m:r>
                                </m:e>
                                <m:sub>
                                  <m:r>
                                    <a:rPr lang="pt-PT" sz="1600" b="0" i="1" smtClean="0">
                                      <a:latin typeface="Cambria Math" panose="02040503050406030204" pitchFamily="18" charset="0"/>
                                    </a:rPr>
                                    <m:t>𝑗</m:t>
                                  </m:r>
                                </m:sub>
                              </m:sSub>
                              <m:r>
                                <a:rPr lang="pt-PT" sz="1600" b="0" i="1" smtClean="0">
                                  <a:latin typeface="Cambria Math" panose="02040503050406030204" pitchFamily="18" charset="0"/>
                                </a:rPr>
                                <m:t> </m:t>
                              </m:r>
                              <m:r>
                                <a:rPr lang="pt-PT" sz="1600" b="0" i="1" smtClean="0">
                                  <a:latin typeface="Cambria Math" panose="02040503050406030204" pitchFamily="18" charset="0"/>
                                </a:rPr>
                                <m:t>𝑏𝑒𝑙𝑜𝑛𝑔</m:t>
                              </m:r>
                              <m:r>
                                <a:rPr lang="pt-PT" sz="1600" b="0" i="1" smtClean="0">
                                  <a:latin typeface="Cambria Math" panose="02040503050406030204" pitchFamily="18" charset="0"/>
                                </a:rPr>
                                <m:t> </m:t>
                              </m:r>
                              <m:r>
                                <a:rPr lang="pt-PT" sz="1600" b="0" i="1" smtClean="0">
                                  <a:latin typeface="Cambria Math" panose="02040503050406030204" pitchFamily="18" charset="0"/>
                                </a:rPr>
                                <m:t>𝑡𝑜</m:t>
                              </m:r>
                              <m:r>
                                <a:rPr lang="pt-PT" sz="1600" b="0" i="1" smtClean="0">
                                  <a:latin typeface="Cambria Math" panose="02040503050406030204" pitchFamily="18" charset="0"/>
                                </a:rPr>
                                <m:t> </m:t>
                              </m:r>
                              <m:r>
                                <a:rPr lang="pt-PT" sz="1600" b="0" i="1" smtClean="0">
                                  <a:latin typeface="Cambria Math" panose="02040503050406030204" pitchFamily="18" charset="0"/>
                                </a:rPr>
                                <m:t>𝑑𝑖𝑓𝑓𝑒𝑟𝑒𝑛𝑡</m:t>
                              </m:r>
                              <m:r>
                                <a:rPr lang="pt-PT" sz="1600" b="0" i="1" smtClean="0">
                                  <a:latin typeface="Cambria Math" panose="02040503050406030204" pitchFamily="18" charset="0"/>
                                </a:rPr>
                                <m:t> </m:t>
                              </m:r>
                              <m:r>
                                <a:rPr lang="pt-PT" sz="1600" b="0" i="1" smtClean="0">
                                  <a:latin typeface="Cambria Math" panose="02040503050406030204" pitchFamily="18" charset="0"/>
                                </a:rPr>
                                <m:t>𝑐𝑙𝑢𝑠𝑡𝑒𝑟𝑠</m:t>
                              </m:r>
                            </m:e>
                            <m:e>
                              <m:r>
                                <a:rPr lang="pt-PT" sz="1600" b="0" i="1" smtClean="0">
                                  <a:latin typeface="Cambria Math" panose="02040503050406030204" pitchFamily="18" charset="0"/>
                                </a:rPr>
                                <m:t>0,  </m:t>
                              </m:r>
                              <m:r>
                                <a:rPr lang="pt-PT" sz="1600" b="0" i="1" smtClean="0">
                                  <a:latin typeface="Cambria Math" panose="02040503050406030204" pitchFamily="18" charset="0"/>
                                </a:rPr>
                                <m:t>𝑜𝑡h𝑒𝑟𝑤𝑖𝑠𝑒</m:t>
                              </m:r>
                              <m:r>
                                <a:rPr lang="pt-PT" sz="1600" b="0" i="1" smtClean="0">
                                  <a:latin typeface="Cambria Math" panose="02040503050406030204" pitchFamily="18" charset="0"/>
                                </a:rPr>
                                <m:t>                                                            </m:t>
                              </m:r>
                            </m:e>
                          </m:eqArr>
                        </m:e>
                      </m:d>
                    </m:oMath>
                  </m:oMathPara>
                </a14:m>
                <a:endParaRPr lang="pt-PT" sz="1600" dirty="0"/>
              </a:p>
            </p:txBody>
          </p:sp>
        </mc:Choice>
        <mc:Fallback xmlns="">
          <p:sp>
            <p:nvSpPr>
              <p:cNvPr id="22" name="TextBox 21">
                <a:extLst>
                  <a:ext uri="{FF2B5EF4-FFF2-40B4-BE49-F238E27FC236}">
                    <a16:creationId xmlns:a16="http://schemas.microsoft.com/office/drawing/2014/main" id="{675CA867-C80D-480B-8C70-CC5D5F59C8F0}"/>
                  </a:ext>
                </a:extLst>
              </p:cNvPr>
              <p:cNvSpPr txBox="1">
                <a:spLocks noRot="1" noChangeAspect="1" noMove="1" noResize="1" noEditPoints="1" noAdjustHandles="1" noChangeArrowheads="1" noChangeShapeType="1" noTextEdit="1"/>
              </p:cNvSpPr>
              <p:nvPr/>
            </p:nvSpPr>
            <p:spPr>
              <a:xfrm>
                <a:off x="353895" y="4745229"/>
                <a:ext cx="6606976" cy="1353191"/>
              </a:xfrm>
              <a:prstGeom prst="rect">
                <a:avLst/>
              </a:prstGeom>
              <a:blipFill>
                <a:blip r:embed="rId5"/>
                <a:stretch>
                  <a:fillRect t="-31532"/>
                </a:stretch>
              </a:blipFill>
            </p:spPr>
            <p:txBody>
              <a:bodyPr/>
              <a:lstStyle/>
              <a:p>
                <a:r>
                  <a:rPr lang="pt-PT">
                    <a:noFill/>
                  </a:rPr>
                  <a:t> </a:t>
                </a:r>
              </a:p>
            </p:txBody>
          </p:sp>
        </mc:Fallback>
      </mc:AlternateContent>
      <p:cxnSp>
        <p:nvCxnSpPr>
          <p:cNvPr id="23" name="Conexão reta unidirecional 27">
            <a:extLst>
              <a:ext uri="{FF2B5EF4-FFF2-40B4-BE49-F238E27FC236}">
                <a16:creationId xmlns:a16="http://schemas.microsoft.com/office/drawing/2014/main" id="{7AB0F024-6C2E-4CD6-979E-8A7A94EC6A74}"/>
              </a:ext>
            </a:extLst>
          </p:cNvPr>
          <p:cNvCxnSpPr>
            <a:cxnSpLocks/>
            <a:endCxn id="22" idx="0"/>
          </p:cNvCxnSpPr>
          <p:nvPr/>
        </p:nvCxnSpPr>
        <p:spPr>
          <a:xfrm>
            <a:off x="2130609" y="3625258"/>
            <a:ext cx="1526774" cy="11199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Conexão reta unidirecional 27">
            <a:extLst>
              <a:ext uri="{FF2B5EF4-FFF2-40B4-BE49-F238E27FC236}">
                <a16:creationId xmlns:a16="http://schemas.microsoft.com/office/drawing/2014/main" id="{66A3174A-9F97-4C9B-8BAC-A2C27CAB488A}"/>
              </a:ext>
            </a:extLst>
          </p:cNvPr>
          <p:cNvCxnSpPr>
            <a:cxnSpLocks/>
            <a:endCxn id="22" idx="0"/>
          </p:cNvCxnSpPr>
          <p:nvPr/>
        </p:nvCxnSpPr>
        <p:spPr>
          <a:xfrm flipH="1">
            <a:off x="3657383" y="3625258"/>
            <a:ext cx="1662196" cy="11199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6" name="Picture 5" descr="A close up of text on a white background&#10;&#10;Description automatically generated">
            <a:extLst>
              <a:ext uri="{FF2B5EF4-FFF2-40B4-BE49-F238E27FC236}">
                <a16:creationId xmlns:a16="http://schemas.microsoft.com/office/drawing/2014/main" id="{C04E8F34-3F24-468D-BDDD-D3CF04CB9C4E}"/>
              </a:ext>
            </a:extLst>
          </p:cNvPr>
          <p:cNvPicPr>
            <a:picLocks noChangeAspect="1"/>
          </p:cNvPicPr>
          <p:nvPr/>
        </p:nvPicPr>
        <p:blipFill>
          <a:blip r:embed="rId6"/>
          <a:stretch>
            <a:fillRect/>
          </a:stretch>
        </p:blipFill>
        <p:spPr>
          <a:xfrm>
            <a:off x="7840980" y="1615552"/>
            <a:ext cx="3943786" cy="2712496"/>
          </a:xfrm>
          <a:prstGeom prst="rect">
            <a:avLst/>
          </a:prstGeom>
        </p:spPr>
      </p:pic>
      <p:sp>
        <p:nvSpPr>
          <p:cNvPr id="13" name="TextBox 12">
            <a:extLst>
              <a:ext uri="{FF2B5EF4-FFF2-40B4-BE49-F238E27FC236}">
                <a16:creationId xmlns:a16="http://schemas.microsoft.com/office/drawing/2014/main" id="{490155AB-D2E5-44D5-ABD2-6BDFF7F8D114}"/>
              </a:ext>
            </a:extLst>
          </p:cNvPr>
          <p:cNvSpPr txBox="1"/>
          <p:nvPr/>
        </p:nvSpPr>
        <p:spPr>
          <a:xfrm>
            <a:off x="7680959" y="5177790"/>
            <a:ext cx="4238607" cy="646331"/>
          </a:xfrm>
          <a:prstGeom prst="rect">
            <a:avLst/>
          </a:prstGeom>
          <a:solidFill>
            <a:schemeClr val="accent2">
              <a:lumMod val="40000"/>
              <a:lumOff val="60000"/>
            </a:schemeClr>
          </a:solidFill>
        </p:spPr>
        <p:txBody>
          <a:bodyPr wrap="square" rtlCol="0">
            <a:spAutoFit/>
          </a:bodyPr>
          <a:lstStyle/>
          <a:p>
            <a:r>
              <a:rPr lang="pt-PT" b="1" dirty="0"/>
              <a:t>Monte Carlo techniques should also be used</a:t>
            </a:r>
          </a:p>
        </p:txBody>
      </p:sp>
    </p:spTree>
    <p:extLst>
      <p:ext uri="{BB962C8B-B14F-4D97-AF65-F5344CB8AC3E}">
        <p14:creationId xmlns:p14="http://schemas.microsoft.com/office/powerpoint/2010/main" val="934365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F461066-B67C-4E09-8903-288E88E4F815}"/>
              </a:ext>
            </a:extLst>
          </p:cNvPr>
          <p:cNvSpPr>
            <a:spLocks noGrp="1"/>
          </p:cNvSpPr>
          <p:nvPr>
            <p:ph type="title"/>
          </p:nvPr>
        </p:nvSpPr>
        <p:spPr>
          <a:xfrm>
            <a:off x="964788" y="804333"/>
            <a:ext cx="3391900" cy="5249334"/>
          </a:xfrm>
        </p:spPr>
        <p:txBody>
          <a:bodyPr>
            <a:normAutofit/>
          </a:bodyPr>
          <a:lstStyle/>
          <a:p>
            <a:pPr algn="r"/>
            <a:r>
              <a:rPr lang="en-GB" dirty="0"/>
              <a:t>Related Work</a:t>
            </a:r>
          </a:p>
        </p:txBody>
      </p:sp>
      <p:cxnSp>
        <p:nvCxnSpPr>
          <p:cNvPr id="10" name="Straight Connector 9">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Marcador de Posição de Conteúdo 2">
            <a:extLst>
              <a:ext uri="{FF2B5EF4-FFF2-40B4-BE49-F238E27FC236}">
                <a16:creationId xmlns:a16="http://schemas.microsoft.com/office/drawing/2014/main" id="{104D7FA6-2EA3-437F-95B5-5F7EB05CC689}"/>
              </a:ext>
            </a:extLst>
          </p:cNvPr>
          <p:cNvSpPr>
            <a:spLocks noGrp="1"/>
          </p:cNvSpPr>
          <p:nvPr>
            <p:ph idx="1"/>
          </p:nvPr>
        </p:nvSpPr>
        <p:spPr>
          <a:xfrm>
            <a:off x="4999330" y="804333"/>
            <a:ext cx="6514645" cy="5249334"/>
          </a:xfrm>
        </p:spPr>
        <p:txBody>
          <a:bodyPr anchor="ctr">
            <a:normAutofit/>
          </a:bodyPr>
          <a:lstStyle/>
          <a:p>
            <a:pPr marL="457200" indent="-457200">
              <a:buFont typeface="+mj-lt"/>
              <a:buAutoNum type="arabicPeriod"/>
            </a:pPr>
            <a:r>
              <a:rPr lang="en-GB" sz="2000" dirty="0">
                <a:solidFill>
                  <a:schemeClr val="accent3">
                    <a:lumMod val="60000"/>
                    <a:lumOff val="40000"/>
                  </a:schemeClr>
                </a:solidFill>
              </a:rPr>
              <a:t>Methods of Evaluation</a:t>
            </a:r>
          </a:p>
          <a:p>
            <a:pPr marL="457200" indent="-457200">
              <a:buFont typeface="+mj-lt"/>
              <a:buAutoNum type="arabicPeriod"/>
            </a:pPr>
            <a:r>
              <a:rPr lang="en-GB" sz="2000" dirty="0">
                <a:solidFill>
                  <a:schemeClr val="accent3">
                    <a:lumMod val="60000"/>
                    <a:lumOff val="40000"/>
                  </a:schemeClr>
                </a:solidFill>
              </a:rPr>
              <a:t>External Clustering Validation Measures</a:t>
            </a:r>
          </a:p>
          <a:p>
            <a:pPr marL="457200" indent="-457200">
              <a:buFont typeface="+mj-lt"/>
              <a:buAutoNum type="arabicPeriod"/>
            </a:pPr>
            <a:r>
              <a:rPr lang="en-GB" sz="2000" dirty="0">
                <a:solidFill>
                  <a:schemeClr val="accent3">
                    <a:lumMod val="60000"/>
                    <a:lumOff val="40000"/>
                  </a:schemeClr>
                </a:solidFill>
              </a:rPr>
              <a:t>Internal Clustering Validation Measures</a:t>
            </a:r>
          </a:p>
          <a:p>
            <a:pPr marL="457200" indent="-457200">
              <a:buFont typeface="+mj-lt"/>
              <a:buAutoNum type="arabicPeriod"/>
            </a:pPr>
            <a:r>
              <a:rPr lang="en-GB" sz="2000" dirty="0"/>
              <a:t>Relative Clustering Validation Measures</a:t>
            </a:r>
          </a:p>
        </p:txBody>
      </p:sp>
      <p:pic>
        <p:nvPicPr>
          <p:cNvPr id="1026" name="Picture 2" descr="Resultado de imagem para tecnico logo png">
            <a:extLst>
              <a:ext uri="{FF2B5EF4-FFF2-40B4-BE49-F238E27FC236}">
                <a16:creationId xmlns:a16="http://schemas.microsoft.com/office/drawing/2014/main" id="{377E10D3-FD2F-414F-A05A-8919B9943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922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94FAE8-0C80-40C5-B9BB-C618DFB0D54D}"/>
              </a:ext>
            </a:extLst>
          </p:cNvPr>
          <p:cNvSpPr>
            <a:spLocks noGrp="1"/>
          </p:cNvSpPr>
          <p:nvPr>
            <p:ph type="title"/>
          </p:nvPr>
        </p:nvSpPr>
        <p:spPr/>
        <p:txBody>
          <a:bodyPr/>
          <a:lstStyle/>
          <a:p>
            <a:r>
              <a:rPr lang="en-GB" dirty="0"/>
              <a:t>relative clustering validation measures</a:t>
            </a:r>
          </a:p>
        </p:txBody>
      </p:sp>
      <p:sp>
        <p:nvSpPr>
          <p:cNvPr id="4" name="Marcador de Posição de Conteúdo 2">
            <a:extLst>
              <a:ext uri="{FF2B5EF4-FFF2-40B4-BE49-F238E27FC236}">
                <a16:creationId xmlns:a16="http://schemas.microsoft.com/office/drawing/2014/main" id="{074BE963-C8BE-4EB6-AEF2-75AF81C3276A}"/>
              </a:ext>
            </a:extLst>
          </p:cNvPr>
          <p:cNvSpPr txBox="1">
            <a:spLocks/>
          </p:cNvSpPr>
          <p:nvPr/>
        </p:nvSpPr>
        <p:spPr>
          <a:xfrm>
            <a:off x="219261" y="5812551"/>
            <a:ext cx="2977401" cy="209089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GB" sz="1800" dirty="0"/>
              <a:t>Author(s):</a:t>
            </a:r>
          </a:p>
          <a:p>
            <a:pPr>
              <a:buFont typeface="Wingdings" panose="05000000000000000000" pitchFamily="2" charset="2"/>
              <a:buChar char="§"/>
            </a:pPr>
            <a:r>
              <a:rPr lang="en-GB" sz="1800" dirty="0"/>
              <a:t> Anil Jain et al</a:t>
            </a:r>
            <a:r>
              <a:rPr lang="en-GB" dirty="0"/>
              <a:t>.</a:t>
            </a:r>
          </a:p>
          <a:p>
            <a:endParaRPr lang="en-GB" dirty="0"/>
          </a:p>
        </p:txBody>
      </p:sp>
      <p:pic>
        <p:nvPicPr>
          <p:cNvPr id="5" name="Picture 2" descr="Resultado de imagem para tecnico logo png">
            <a:extLst>
              <a:ext uri="{FF2B5EF4-FFF2-40B4-BE49-F238E27FC236}">
                <a16:creationId xmlns:a16="http://schemas.microsoft.com/office/drawing/2014/main" id="{AA6D5AE1-0705-4A9F-BEF3-322EE652D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1ACDD3E3-8A68-4B26-A4A8-B830A54B4C56}"/>
              </a:ext>
            </a:extLst>
          </p:cNvPr>
          <p:cNvSpPr/>
          <p:nvPr/>
        </p:nvSpPr>
        <p:spPr>
          <a:xfrm>
            <a:off x="1420440" y="1963874"/>
            <a:ext cx="1776222" cy="50450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000" dirty="0"/>
              <a:t>External and Internal</a:t>
            </a:r>
          </a:p>
        </p:txBody>
      </p:sp>
      <p:sp>
        <p:nvSpPr>
          <p:cNvPr id="26" name="CaixaDeTexto 25">
            <a:extLst>
              <a:ext uri="{FF2B5EF4-FFF2-40B4-BE49-F238E27FC236}">
                <a16:creationId xmlns:a16="http://schemas.microsoft.com/office/drawing/2014/main" id="{478A7DA4-2264-482E-A032-449514C1FB83}"/>
              </a:ext>
            </a:extLst>
          </p:cNvPr>
          <p:cNvSpPr txBox="1"/>
          <p:nvPr/>
        </p:nvSpPr>
        <p:spPr>
          <a:xfrm>
            <a:off x="7523651" y="2114438"/>
            <a:ext cx="1007706" cy="707886"/>
          </a:xfrm>
          <a:prstGeom prst="rect">
            <a:avLst/>
          </a:prstGeom>
          <a:noFill/>
        </p:spPr>
        <p:txBody>
          <a:bodyPr wrap="square" rtlCol="0">
            <a:spAutoFit/>
          </a:bodyPr>
          <a:lstStyle/>
          <a:p>
            <a:endParaRPr lang="en-GB" sz="4000" dirty="0">
              <a:latin typeface="Abadi" panose="020B0604020104020204" pitchFamily="34" charset="0"/>
            </a:endParaRPr>
          </a:p>
        </p:txBody>
      </p:sp>
      <p:cxnSp>
        <p:nvCxnSpPr>
          <p:cNvPr id="28" name="Conexão reta unidirecional 27">
            <a:extLst>
              <a:ext uri="{FF2B5EF4-FFF2-40B4-BE49-F238E27FC236}">
                <a16:creationId xmlns:a16="http://schemas.microsoft.com/office/drawing/2014/main" id="{3E7BAF6D-C64C-4142-940E-B6D7313C78B0}"/>
              </a:ext>
            </a:extLst>
          </p:cNvPr>
          <p:cNvCxnSpPr>
            <a:cxnSpLocks/>
            <a:stCxn id="6" idx="3"/>
            <a:endCxn id="18" idx="1"/>
          </p:cNvCxnSpPr>
          <p:nvPr/>
        </p:nvCxnSpPr>
        <p:spPr>
          <a:xfrm flipV="1">
            <a:off x="3196662" y="2211986"/>
            <a:ext cx="1444686" cy="41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Retângulo 5">
            <a:extLst>
              <a:ext uri="{FF2B5EF4-FFF2-40B4-BE49-F238E27FC236}">
                <a16:creationId xmlns:a16="http://schemas.microsoft.com/office/drawing/2014/main" id="{FDD2E32D-042F-4EE6-B548-2BBA89759871}"/>
              </a:ext>
            </a:extLst>
          </p:cNvPr>
          <p:cNvSpPr/>
          <p:nvPr/>
        </p:nvSpPr>
        <p:spPr>
          <a:xfrm>
            <a:off x="4641348" y="1955591"/>
            <a:ext cx="1942331" cy="5127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000" dirty="0"/>
              <a:t>Statistical Tests</a:t>
            </a:r>
          </a:p>
        </p:txBody>
      </p:sp>
      <p:cxnSp>
        <p:nvCxnSpPr>
          <p:cNvPr id="21" name="Conexão reta unidirecional 27">
            <a:extLst>
              <a:ext uri="{FF2B5EF4-FFF2-40B4-BE49-F238E27FC236}">
                <a16:creationId xmlns:a16="http://schemas.microsoft.com/office/drawing/2014/main" id="{1EE4A18C-E2D7-4B7D-A7B9-AF7AD9068588}"/>
              </a:ext>
            </a:extLst>
          </p:cNvPr>
          <p:cNvCxnSpPr>
            <a:cxnSpLocks/>
            <a:stCxn id="18" idx="3"/>
            <a:endCxn id="25" idx="1"/>
          </p:cNvCxnSpPr>
          <p:nvPr/>
        </p:nvCxnSpPr>
        <p:spPr>
          <a:xfrm flipV="1">
            <a:off x="6583679" y="2205151"/>
            <a:ext cx="1406257" cy="683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Retângulo 5">
            <a:extLst>
              <a:ext uri="{FF2B5EF4-FFF2-40B4-BE49-F238E27FC236}">
                <a16:creationId xmlns:a16="http://schemas.microsoft.com/office/drawing/2014/main" id="{F50C7012-873D-4054-99A0-7A34D303E024}"/>
              </a:ext>
            </a:extLst>
          </p:cNvPr>
          <p:cNvSpPr/>
          <p:nvPr/>
        </p:nvSpPr>
        <p:spPr>
          <a:xfrm>
            <a:off x="7989936" y="1843134"/>
            <a:ext cx="2660228" cy="724033"/>
          </a:xfrm>
          <a:prstGeom prst="rect">
            <a:avLst/>
          </a:prstGeom>
          <a:ln w="889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400" dirty="0"/>
              <a:t>High Computational Resources</a:t>
            </a:r>
          </a:p>
        </p:txBody>
      </p:sp>
      <p:sp>
        <p:nvSpPr>
          <p:cNvPr id="3" name="TextBox 2">
            <a:extLst>
              <a:ext uri="{FF2B5EF4-FFF2-40B4-BE49-F238E27FC236}">
                <a16:creationId xmlns:a16="http://schemas.microsoft.com/office/drawing/2014/main" id="{00F1D3E5-5211-4A53-851D-887A28338320}"/>
              </a:ext>
            </a:extLst>
          </p:cNvPr>
          <p:cNvSpPr txBox="1"/>
          <p:nvPr/>
        </p:nvSpPr>
        <p:spPr>
          <a:xfrm>
            <a:off x="1863406" y="3143208"/>
            <a:ext cx="8465187" cy="2246769"/>
          </a:xfrm>
          <a:prstGeom prst="rect">
            <a:avLst/>
          </a:prstGeom>
          <a:solidFill>
            <a:schemeClr val="accent3"/>
          </a:solidFill>
        </p:spPr>
        <p:txBody>
          <a:bodyPr wrap="square" rtlCol="0">
            <a:spAutoFit/>
          </a:bodyPr>
          <a:lstStyle/>
          <a:p>
            <a:r>
              <a:rPr lang="pt-PT" sz="2800" b="1" dirty="0">
                <a:solidFill>
                  <a:schemeClr val="accent2">
                    <a:lumMod val="75000"/>
                  </a:schemeClr>
                </a:solidFill>
              </a:rPr>
              <a:t>RELATIVE</a:t>
            </a:r>
          </a:p>
          <a:p>
            <a:endParaRPr lang="pt-PT" sz="2800" b="1" dirty="0"/>
          </a:p>
          <a:p>
            <a:pPr marL="514350" indent="-514350">
              <a:buFont typeface="+mj-lt"/>
              <a:buAutoNum type="arabicPeriod"/>
            </a:pPr>
            <a:r>
              <a:rPr lang="pt-PT" sz="2800" b="1" dirty="0"/>
              <a:t>Produce many clustering</a:t>
            </a:r>
          </a:p>
          <a:p>
            <a:pPr marL="514350" indent="-514350">
              <a:buFont typeface="+mj-lt"/>
              <a:buAutoNum type="arabicPeriod"/>
            </a:pPr>
            <a:r>
              <a:rPr lang="pt-PT" sz="2800" b="1" dirty="0"/>
              <a:t>Keep using the same algorithm but vary parameters</a:t>
            </a:r>
          </a:p>
          <a:p>
            <a:pPr marL="514350" indent="-514350">
              <a:buFont typeface="+mj-lt"/>
              <a:buAutoNum type="arabicPeriod"/>
            </a:pPr>
            <a:r>
              <a:rPr lang="pt-PT" sz="2800" b="1" dirty="0"/>
              <a:t>Choose the clustering that best fits the data</a:t>
            </a:r>
          </a:p>
        </p:txBody>
      </p:sp>
      <p:pic>
        <p:nvPicPr>
          <p:cNvPr id="30" name="Picture 29" descr="A drawing of a cartoon character&#10;&#10;Description automatically generated">
            <a:extLst>
              <a:ext uri="{FF2B5EF4-FFF2-40B4-BE49-F238E27FC236}">
                <a16:creationId xmlns:a16="http://schemas.microsoft.com/office/drawing/2014/main" id="{5A7C1C80-DCC0-4A95-B163-CCCB5B551B45}"/>
              </a:ext>
            </a:extLst>
          </p:cNvPr>
          <p:cNvPicPr>
            <a:picLocks noChangeAspect="1"/>
          </p:cNvPicPr>
          <p:nvPr/>
        </p:nvPicPr>
        <p:blipFill>
          <a:blip r:embed="rId4"/>
          <a:stretch>
            <a:fillRect/>
          </a:stretch>
        </p:blipFill>
        <p:spPr>
          <a:xfrm>
            <a:off x="10872238" y="1882507"/>
            <a:ext cx="1065027" cy="684660"/>
          </a:xfrm>
          <a:prstGeom prst="rect">
            <a:avLst/>
          </a:prstGeom>
        </p:spPr>
      </p:pic>
    </p:spTree>
    <p:extLst>
      <p:ext uri="{BB962C8B-B14F-4D97-AF65-F5344CB8AC3E}">
        <p14:creationId xmlns:p14="http://schemas.microsoft.com/office/powerpoint/2010/main" val="2257563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94FAE8-0C80-40C5-B9BB-C618DFB0D54D}"/>
              </a:ext>
            </a:extLst>
          </p:cNvPr>
          <p:cNvSpPr>
            <a:spLocks noGrp="1"/>
          </p:cNvSpPr>
          <p:nvPr>
            <p:ph type="title"/>
          </p:nvPr>
        </p:nvSpPr>
        <p:spPr/>
        <p:txBody>
          <a:bodyPr/>
          <a:lstStyle/>
          <a:p>
            <a:r>
              <a:rPr lang="en-GB" dirty="0"/>
              <a:t>relative clustering validation measures</a:t>
            </a:r>
          </a:p>
        </p:txBody>
      </p:sp>
      <p:sp>
        <p:nvSpPr>
          <p:cNvPr id="4" name="Marcador de Posição de Conteúdo 2">
            <a:extLst>
              <a:ext uri="{FF2B5EF4-FFF2-40B4-BE49-F238E27FC236}">
                <a16:creationId xmlns:a16="http://schemas.microsoft.com/office/drawing/2014/main" id="{074BE963-C8BE-4EB6-AEF2-75AF81C3276A}"/>
              </a:ext>
            </a:extLst>
          </p:cNvPr>
          <p:cNvSpPr txBox="1">
            <a:spLocks/>
          </p:cNvSpPr>
          <p:nvPr/>
        </p:nvSpPr>
        <p:spPr>
          <a:xfrm>
            <a:off x="196505" y="5812551"/>
            <a:ext cx="3000157" cy="209089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GB" sz="1800" dirty="0"/>
              <a:t>Author(s):</a:t>
            </a:r>
          </a:p>
          <a:p>
            <a:pPr>
              <a:buFont typeface="Wingdings" panose="05000000000000000000" pitchFamily="2" charset="2"/>
              <a:buChar char="§"/>
            </a:pPr>
            <a:r>
              <a:rPr lang="en-GB" sz="1800" dirty="0"/>
              <a:t> </a:t>
            </a:r>
            <a:r>
              <a:rPr lang="pt-PT" sz="1800" dirty="0"/>
              <a:t>Sergios Theodoridis et al.</a:t>
            </a:r>
            <a:endParaRPr lang="en-GB" sz="1800" dirty="0"/>
          </a:p>
        </p:txBody>
      </p:sp>
      <p:pic>
        <p:nvPicPr>
          <p:cNvPr id="5" name="Picture 2" descr="Resultado de imagem para tecnico logo png">
            <a:extLst>
              <a:ext uri="{FF2B5EF4-FFF2-40B4-BE49-F238E27FC236}">
                <a16:creationId xmlns:a16="http://schemas.microsoft.com/office/drawing/2014/main" id="{AA6D5AE1-0705-4A9F-BEF3-322EE652D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sp>
        <p:nvSpPr>
          <p:cNvPr id="26" name="CaixaDeTexto 25">
            <a:extLst>
              <a:ext uri="{FF2B5EF4-FFF2-40B4-BE49-F238E27FC236}">
                <a16:creationId xmlns:a16="http://schemas.microsoft.com/office/drawing/2014/main" id="{478A7DA4-2264-482E-A032-449514C1FB83}"/>
              </a:ext>
            </a:extLst>
          </p:cNvPr>
          <p:cNvSpPr txBox="1"/>
          <p:nvPr/>
        </p:nvSpPr>
        <p:spPr>
          <a:xfrm>
            <a:off x="7523651" y="2114438"/>
            <a:ext cx="1007706" cy="707886"/>
          </a:xfrm>
          <a:prstGeom prst="rect">
            <a:avLst/>
          </a:prstGeom>
          <a:noFill/>
        </p:spPr>
        <p:txBody>
          <a:bodyPr wrap="square" rtlCol="0">
            <a:spAutoFit/>
          </a:bodyPr>
          <a:lstStyle/>
          <a:p>
            <a:endParaRPr lang="en-GB" sz="4000" dirty="0">
              <a:latin typeface="Abadi" panose="020B0604020104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0F1D3E5-5211-4A53-851D-887A28338320}"/>
                  </a:ext>
                </a:extLst>
              </p:cNvPr>
              <p:cNvSpPr txBox="1"/>
              <p:nvPr/>
            </p:nvSpPr>
            <p:spPr>
              <a:xfrm>
                <a:off x="727782" y="2084832"/>
                <a:ext cx="4937760" cy="3477875"/>
              </a:xfrm>
              <a:prstGeom prst="rect">
                <a:avLst/>
              </a:prstGeom>
              <a:solidFill>
                <a:schemeClr val="accent3">
                  <a:lumMod val="60000"/>
                  <a:lumOff val="40000"/>
                </a:schemeClr>
              </a:solidFill>
            </p:spPr>
            <p:txBody>
              <a:bodyPr wrap="square" rtlCol="0">
                <a:spAutoFit/>
              </a:bodyPr>
              <a:lstStyle/>
              <a:p>
                <a:r>
                  <a:rPr lang="pt-PT" sz="2200" b="1" dirty="0">
                    <a:solidFill>
                      <a:schemeClr val="accent2">
                        <a:lumMod val="75000"/>
                      </a:schemeClr>
                    </a:solidFill>
                  </a:rPr>
                  <a:t>Algorithm doesn’t take number of clusters, </a:t>
                </a:r>
                <a14:m>
                  <m:oMath xmlns:m="http://schemas.openxmlformats.org/officeDocument/2006/math">
                    <m:sSub>
                      <m:sSubPr>
                        <m:ctrlPr>
                          <a:rPr lang="pt-PT" sz="2200" b="1" i="1" smtClean="0">
                            <a:solidFill>
                              <a:schemeClr val="accent2">
                                <a:lumMod val="75000"/>
                              </a:schemeClr>
                            </a:solidFill>
                            <a:latin typeface="Cambria Math" panose="02040503050406030204" pitchFamily="18" charset="0"/>
                          </a:rPr>
                        </m:ctrlPr>
                      </m:sSubPr>
                      <m:e>
                        <m:r>
                          <a:rPr lang="pt-PT" sz="2200" b="1" i="1" smtClean="0">
                            <a:solidFill>
                              <a:schemeClr val="accent2">
                                <a:lumMod val="75000"/>
                              </a:schemeClr>
                            </a:solidFill>
                            <a:latin typeface="Cambria Math" panose="02040503050406030204" pitchFamily="18" charset="0"/>
                          </a:rPr>
                          <m:t>𝒏</m:t>
                        </m:r>
                      </m:e>
                      <m:sub>
                        <m:r>
                          <a:rPr lang="pt-PT" sz="2200" b="1" i="1" smtClean="0">
                            <a:solidFill>
                              <a:schemeClr val="accent2">
                                <a:lumMod val="75000"/>
                              </a:schemeClr>
                            </a:solidFill>
                            <a:latin typeface="Cambria Math" panose="02040503050406030204" pitchFamily="18" charset="0"/>
                          </a:rPr>
                          <m:t>𝒄</m:t>
                        </m:r>
                      </m:sub>
                    </m:sSub>
                  </m:oMath>
                </a14:m>
                <a:endParaRPr lang="pt-PT" sz="2200" b="1" dirty="0">
                  <a:solidFill>
                    <a:schemeClr val="accent2">
                      <a:lumMod val="75000"/>
                    </a:schemeClr>
                  </a:solidFill>
                </a:endParaRPr>
              </a:p>
              <a:p>
                <a:endParaRPr lang="pt-PT" sz="2200" b="1" dirty="0"/>
              </a:p>
              <a:p>
                <a:pPr marL="514350" indent="-514350">
                  <a:buFont typeface="+mj-lt"/>
                  <a:buAutoNum type="arabicPeriod"/>
                </a:pPr>
                <a:r>
                  <a:rPr lang="pt-PT" sz="2200" b="1" dirty="0">
                    <a:solidFill>
                      <a:schemeClr val="tx1"/>
                    </a:solidFill>
                  </a:rPr>
                  <a:t>Run the algorithm for a wide range of parameter values</a:t>
                </a:r>
              </a:p>
              <a:p>
                <a:pPr marL="514350" indent="-514350">
                  <a:buFont typeface="+mj-lt"/>
                  <a:buAutoNum type="arabicPeriod"/>
                </a:pPr>
                <a:r>
                  <a:rPr lang="pt-PT" sz="2200" b="1" dirty="0">
                    <a:solidFill>
                      <a:schemeClr val="tx1"/>
                    </a:solidFill>
                  </a:rPr>
                  <a:t>Choose the widest range for which </a:t>
                </a:r>
                <a14:m>
                  <m:oMath xmlns:m="http://schemas.openxmlformats.org/officeDocument/2006/math">
                    <m:sSub>
                      <m:sSubPr>
                        <m:ctrlPr>
                          <a:rPr lang="pt-PT" sz="2200" b="1" i="1">
                            <a:solidFill>
                              <a:schemeClr val="tx1"/>
                            </a:solidFill>
                            <a:latin typeface="Cambria Math" panose="02040503050406030204" pitchFamily="18" charset="0"/>
                          </a:rPr>
                        </m:ctrlPr>
                      </m:sSubPr>
                      <m:e>
                        <m:r>
                          <a:rPr lang="pt-PT" sz="2200" b="1" i="1">
                            <a:solidFill>
                              <a:schemeClr val="tx1"/>
                            </a:solidFill>
                            <a:latin typeface="Cambria Math" panose="02040503050406030204" pitchFamily="18" charset="0"/>
                          </a:rPr>
                          <m:t>𝒏</m:t>
                        </m:r>
                      </m:e>
                      <m:sub>
                        <m:r>
                          <a:rPr lang="pt-PT" sz="2200" b="1" i="1">
                            <a:solidFill>
                              <a:schemeClr val="tx1"/>
                            </a:solidFill>
                            <a:latin typeface="Cambria Math" panose="02040503050406030204" pitchFamily="18" charset="0"/>
                          </a:rPr>
                          <m:t>𝒄</m:t>
                        </m:r>
                      </m:sub>
                    </m:sSub>
                  </m:oMath>
                </a14:m>
                <a:r>
                  <a:rPr lang="pt-PT" sz="2200" b="1" dirty="0">
                    <a:solidFill>
                      <a:schemeClr val="tx1"/>
                    </a:solidFill>
                  </a:rPr>
                  <a:t> remains constant</a:t>
                </a:r>
              </a:p>
              <a:p>
                <a:pPr marL="514350" indent="-514350">
                  <a:buFont typeface="+mj-lt"/>
                  <a:buAutoNum type="arabicPeriod"/>
                </a:pPr>
                <a:r>
                  <a:rPr lang="pt-PT" sz="2200" b="1" dirty="0">
                    <a:solidFill>
                      <a:schemeClr val="tx1"/>
                    </a:solidFill>
                  </a:rPr>
                  <a:t>Choose the values in the middle of the range</a:t>
                </a:r>
              </a:p>
              <a:p>
                <a:endParaRPr lang="pt-PT" sz="2200" b="1" dirty="0"/>
              </a:p>
            </p:txBody>
          </p:sp>
        </mc:Choice>
        <mc:Fallback xmlns="">
          <p:sp>
            <p:nvSpPr>
              <p:cNvPr id="3" name="TextBox 2">
                <a:extLst>
                  <a:ext uri="{FF2B5EF4-FFF2-40B4-BE49-F238E27FC236}">
                    <a16:creationId xmlns:a16="http://schemas.microsoft.com/office/drawing/2014/main" id="{00F1D3E5-5211-4A53-851D-887A28338320}"/>
                  </a:ext>
                </a:extLst>
              </p:cNvPr>
              <p:cNvSpPr txBox="1">
                <a:spLocks noRot="1" noChangeAspect="1" noMove="1" noResize="1" noEditPoints="1" noAdjustHandles="1" noChangeArrowheads="1" noChangeShapeType="1" noTextEdit="1"/>
              </p:cNvSpPr>
              <p:nvPr/>
            </p:nvSpPr>
            <p:spPr>
              <a:xfrm>
                <a:off x="727782" y="2084832"/>
                <a:ext cx="4937760" cy="3477875"/>
              </a:xfrm>
              <a:prstGeom prst="rect">
                <a:avLst/>
              </a:prstGeom>
              <a:blipFill>
                <a:blip r:embed="rId4"/>
                <a:stretch>
                  <a:fillRect l="-1605" t="-1226"/>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53F1355-D19A-4F9B-9189-AD35ABA9D39F}"/>
                  </a:ext>
                </a:extLst>
              </p:cNvPr>
              <p:cNvSpPr txBox="1"/>
              <p:nvPr/>
            </p:nvSpPr>
            <p:spPr>
              <a:xfrm>
                <a:off x="6230112" y="2084831"/>
                <a:ext cx="4937760" cy="3477875"/>
              </a:xfrm>
              <a:prstGeom prst="rect">
                <a:avLst/>
              </a:prstGeom>
              <a:solidFill>
                <a:schemeClr val="accent2">
                  <a:lumMod val="75000"/>
                </a:schemeClr>
              </a:solidFill>
            </p:spPr>
            <p:txBody>
              <a:bodyPr wrap="square" rtlCol="0">
                <a:spAutoFit/>
              </a:bodyPr>
              <a:lstStyle/>
              <a:p>
                <a:r>
                  <a:rPr lang="pt-PT" sz="2200" b="1" dirty="0">
                    <a:solidFill>
                      <a:schemeClr val="accent3">
                        <a:lumMod val="60000"/>
                        <a:lumOff val="40000"/>
                      </a:schemeClr>
                    </a:solidFill>
                  </a:rPr>
                  <a:t>Algorithm takes number of clusters, </a:t>
                </a:r>
                <a14:m>
                  <m:oMath xmlns:m="http://schemas.openxmlformats.org/officeDocument/2006/math">
                    <m:sSub>
                      <m:sSubPr>
                        <m:ctrlPr>
                          <a:rPr lang="pt-PT" sz="2200" b="1" i="1">
                            <a:solidFill>
                              <a:schemeClr val="accent3">
                                <a:lumMod val="60000"/>
                                <a:lumOff val="40000"/>
                              </a:schemeClr>
                            </a:solidFill>
                            <a:latin typeface="Cambria Math" panose="02040503050406030204" pitchFamily="18" charset="0"/>
                          </a:rPr>
                        </m:ctrlPr>
                      </m:sSubPr>
                      <m:e>
                        <m:r>
                          <a:rPr lang="pt-PT" sz="2200" b="1" i="1">
                            <a:solidFill>
                              <a:schemeClr val="accent3">
                                <a:lumMod val="60000"/>
                                <a:lumOff val="40000"/>
                              </a:schemeClr>
                            </a:solidFill>
                            <a:latin typeface="Cambria Math" panose="02040503050406030204" pitchFamily="18" charset="0"/>
                          </a:rPr>
                          <m:t>𝒏</m:t>
                        </m:r>
                      </m:e>
                      <m:sub>
                        <m:r>
                          <a:rPr lang="pt-PT" sz="2200" b="1" i="1">
                            <a:solidFill>
                              <a:schemeClr val="accent3">
                                <a:lumMod val="60000"/>
                                <a:lumOff val="40000"/>
                              </a:schemeClr>
                            </a:solidFill>
                            <a:latin typeface="Cambria Math" panose="02040503050406030204" pitchFamily="18" charset="0"/>
                          </a:rPr>
                          <m:t>𝒄</m:t>
                        </m:r>
                      </m:sub>
                    </m:sSub>
                    <m:r>
                      <a:rPr lang="pt-PT" sz="2200" b="1" i="0" smtClean="0">
                        <a:solidFill>
                          <a:schemeClr val="accent3">
                            <a:lumMod val="60000"/>
                            <a:lumOff val="40000"/>
                          </a:schemeClr>
                        </a:solidFill>
                        <a:latin typeface="Cambria Math" panose="02040503050406030204" pitchFamily="18" charset="0"/>
                      </a:rPr>
                      <m:t>,</m:t>
                    </m:r>
                  </m:oMath>
                </a14:m>
                <a:r>
                  <a:rPr lang="pt-PT" sz="2200" b="1" dirty="0">
                    <a:solidFill>
                      <a:schemeClr val="accent3">
                        <a:lumMod val="60000"/>
                        <a:lumOff val="40000"/>
                      </a:schemeClr>
                    </a:solidFill>
                  </a:rPr>
                  <a:t> as parameter</a:t>
                </a:r>
              </a:p>
              <a:p>
                <a:endParaRPr lang="pt-PT" sz="2200" b="1" dirty="0"/>
              </a:p>
              <a:p>
                <a:pPr marL="514350" indent="-514350">
                  <a:buFont typeface="+mj-lt"/>
                  <a:buAutoNum type="arabicPeriod"/>
                </a:pPr>
                <a:r>
                  <a:rPr lang="pt-PT" sz="2200" b="1" dirty="0">
                    <a:solidFill>
                      <a:schemeClr val="tx1"/>
                    </a:solidFill>
                  </a:rPr>
                  <a:t>Run algorithm between a min and max </a:t>
                </a:r>
                <a14:m>
                  <m:oMath xmlns:m="http://schemas.openxmlformats.org/officeDocument/2006/math">
                    <m:sSub>
                      <m:sSubPr>
                        <m:ctrlPr>
                          <a:rPr lang="pt-PT" sz="2200" b="1" i="1">
                            <a:solidFill>
                              <a:schemeClr val="tx1"/>
                            </a:solidFill>
                            <a:latin typeface="Cambria Math" panose="02040503050406030204" pitchFamily="18" charset="0"/>
                          </a:rPr>
                        </m:ctrlPr>
                      </m:sSubPr>
                      <m:e>
                        <m:r>
                          <a:rPr lang="pt-PT" sz="2200" b="1" i="1">
                            <a:solidFill>
                              <a:schemeClr val="tx1"/>
                            </a:solidFill>
                            <a:latin typeface="Cambria Math" panose="02040503050406030204" pitchFamily="18" charset="0"/>
                          </a:rPr>
                          <m:t>𝒏</m:t>
                        </m:r>
                      </m:e>
                      <m:sub>
                        <m:r>
                          <a:rPr lang="pt-PT" sz="2200" b="1" i="1">
                            <a:solidFill>
                              <a:schemeClr val="tx1"/>
                            </a:solidFill>
                            <a:latin typeface="Cambria Math" panose="02040503050406030204" pitchFamily="18" charset="0"/>
                          </a:rPr>
                          <m:t>𝒄</m:t>
                        </m:r>
                      </m:sub>
                    </m:sSub>
                  </m:oMath>
                </a14:m>
                <a:endParaRPr lang="pt-PT" sz="2200" b="1" dirty="0">
                  <a:solidFill>
                    <a:schemeClr val="tx1"/>
                  </a:solidFill>
                </a:endParaRPr>
              </a:p>
              <a:p>
                <a:pPr marL="514350" indent="-514350">
                  <a:buFont typeface="+mj-lt"/>
                  <a:buAutoNum type="arabicPeriod"/>
                </a:pPr>
                <a:r>
                  <a:rPr lang="pt-PT" sz="2200" b="1" dirty="0">
                    <a:solidFill>
                      <a:schemeClr val="tx1"/>
                    </a:solidFill>
                  </a:rPr>
                  <a:t>For each </a:t>
                </a:r>
                <a14:m>
                  <m:oMath xmlns:m="http://schemas.openxmlformats.org/officeDocument/2006/math">
                    <m:sSub>
                      <m:sSubPr>
                        <m:ctrlPr>
                          <a:rPr lang="pt-PT" sz="2200" b="1" i="1">
                            <a:solidFill>
                              <a:schemeClr val="tx1"/>
                            </a:solidFill>
                            <a:latin typeface="Cambria Math" panose="02040503050406030204" pitchFamily="18" charset="0"/>
                          </a:rPr>
                        </m:ctrlPr>
                      </m:sSubPr>
                      <m:e>
                        <m:r>
                          <a:rPr lang="pt-PT" sz="2200" b="1" i="1">
                            <a:solidFill>
                              <a:schemeClr val="tx1"/>
                            </a:solidFill>
                            <a:latin typeface="Cambria Math" panose="02040503050406030204" pitchFamily="18" charset="0"/>
                          </a:rPr>
                          <m:t>𝒏</m:t>
                        </m:r>
                      </m:e>
                      <m:sub>
                        <m:r>
                          <a:rPr lang="pt-PT" sz="2200" b="1" i="1">
                            <a:solidFill>
                              <a:schemeClr val="tx1"/>
                            </a:solidFill>
                            <a:latin typeface="Cambria Math" panose="02040503050406030204" pitchFamily="18" charset="0"/>
                          </a:rPr>
                          <m:t>𝒄</m:t>
                        </m:r>
                      </m:sub>
                    </m:sSub>
                  </m:oMath>
                </a14:m>
                <a:r>
                  <a:rPr lang="pt-PT" sz="2200" b="1" dirty="0">
                    <a:solidFill>
                      <a:schemeClr val="tx1"/>
                    </a:solidFill>
                  </a:rPr>
                  <a:t>, run algorithm </a:t>
                </a:r>
                <a14:m>
                  <m:oMath xmlns:m="http://schemas.openxmlformats.org/officeDocument/2006/math">
                    <m:r>
                      <a:rPr lang="pt-PT" sz="2200" b="1" i="1" smtClean="0">
                        <a:solidFill>
                          <a:schemeClr val="tx1"/>
                        </a:solidFill>
                        <a:latin typeface="Cambria Math" panose="02040503050406030204" pitchFamily="18" charset="0"/>
                      </a:rPr>
                      <m:t>𝒓</m:t>
                    </m:r>
                  </m:oMath>
                </a14:m>
                <a:r>
                  <a:rPr lang="pt-PT" sz="2200" b="1" dirty="0">
                    <a:solidFill>
                      <a:schemeClr val="tx1"/>
                    </a:solidFill>
                  </a:rPr>
                  <a:t> times</a:t>
                </a:r>
              </a:p>
              <a:p>
                <a:pPr marL="514350" indent="-514350">
                  <a:buFont typeface="+mj-lt"/>
                  <a:buAutoNum type="arabicPeriod"/>
                </a:pPr>
                <a:r>
                  <a:rPr lang="pt-PT" sz="2200" b="1" dirty="0">
                    <a:solidFill>
                      <a:schemeClr val="tx1"/>
                    </a:solidFill>
                  </a:rPr>
                  <a:t>Plot the best values the indexes give for each </a:t>
                </a:r>
                <a14:m>
                  <m:oMath xmlns:m="http://schemas.openxmlformats.org/officeDocument/2006/math">
                    <m:sSub>
                      <m:sSubPr>
                        <m:ctrlPr>
                          <a:rPr lang="pt-PT" sz="2200" b="1" i="1">
                            <a:solidFill>
                              <a:schemeClr val="tx1"/>
                            </a:solidFill>
                            <a:latin typeface="Cambria Math" panose="02040503050406030204" pitchFamily="18" charset="0"/>
                          </a:rPr>
                        </m:ctrlPr>
                      </m:sSubPr>
                      <m:e>
                        <m:r>
                          <a:rPr lang="pt-PT" sz="2200" b="1" i="1">
                            <a:solidFill>
                              <a:schemeClr val="tx1"/>
                            </a:solidFill>
                            <a:latin typeface="Cambria Math" panose="02040503050406030204" pitchFamily="18" charset="0"/>
                          </a:rPr>
                          <m:t>𝒏</m:t>
                        </m:r>
                      </m:e>
                      <m:sub>
                        <m:r>
                          <a:rPr lang="pt-PT" sz="2200" b="1" i="1">
                            <a:solidFill>
                              <a:schemeClr val="tx1"/>
                            </a:solidFill>
                            <a:latin typeface="Cambria Math" panose="02040503050406030204" pitchFamily="18" charset="0"/>
                          </a:rPr>
                          <m:t>𝒄</m:t>
                        </m:r>
                      </m:sub>
                    </m:sSub>
                  </m:oMath>
                </a14:m>
                <a:endParaRPr lang="pt-PT" sz="2200" b="1" dirty="0">
                  <a:solidFill>
                    <a:schemeClr val="tx1"/>
                  </a:solidFill>
                </a:endParaRPr>
              </a:p>
              <a:p>
                <a:pPr marL="514350" indent="-514350">
                  <a:buFont typeface="+mj-lt"/>
                  <a:buAutoNum type="arabicPeriod"/>
                </a:pPr>
                <a:r>
                  <a:rPr lang="pt-PT" sz="2200" b="1" dirty="0">
                    <a:solidFill>
                      <a:schemeClr val="tx1"/>
                    </a:solidFill>
                  </a:rPr>
                  <a:t>Seek in the plot a significant “knee”, that is the best clustering</a:t>
                </a:r>
              </a:p>
            </p:txBody>
          </p:sp>
        </mc:Choice>
        <mc:Fallback xmlns="">
          <p:sp>
            <p:nvSpPr>
              <p:cNvPr id="15" name="TextBox 14">
                <a:extLst>
                  <a:ext uri="{FF2B5EF4-FFF2-40B4-BE49-F238E27FC236}">
                    <a16:creationId xmlns:a16="http://schemas.microsoft.com/office/drawing/2014/main" id="{853F1355-D19A-4F9B-9189-AD35ABA9D39F}"/>
                  </a:ext>
                </a:extLst>
              </p:cNvPr>
              <p:cNvSpPr txBox="1">
                <a:spLocks noRot="1" noChangeAspect="1" noMove="1" noResize="1" noEditPoints="1" noAdjustHandles="1" noChangeArrowheads="1" noChangeShapeType="1" noTextEdit="1"/>
              </p:cNvSpPr>
              <p:nvPr/>
            </p:nvSpPr>
            <p:spPr>
              <a:xfrm>
                <a:off x="6230112" y="2084831"/>
                <a:ext cx="4937760" cy="3477875"/>
              </a:xfrm>
              <a:prstGeom prst="rect">
                <a:avLst/>
              </a:prstGeom>
              <a:blipFill>
                <a:blip r:embed="rId5"/>
                <a:stretch>
                  <a:fillRect l="-1605" t="-1226" r="-2963" b="-2452"/>
                </a:stretch>
              </a:blipFill>
            </p:spPr>
            <p:txBody>
              <a:bodyPr/>
              <a:lstStyle/>
              <a:p>
                <a:r>
                  <a:rPr lang="pt-PT">
                    <a:noFill/>
                  </a:rPr>
                  <a:t> </a:t>
                </a:r>
              </a:p>
            </p:txBody>
          </p:sp>
        </mc:Fallback>
      </mc:AlternateContent>
    </p:spTree>
    <p:extLst>
      <p:ext uri="{BB962C8B-B14F-4D97-AF65-F5344CB8AC3E}">
        <p14:creationId xmlns:p14="http://schemas.microsoft.com/office/powerpoint/2010/main" val="3883750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94FAE8-0C80-40C5-B9BB-C618DFB0D54D}"/>
              </a:ext>
            </a:extLst>
          </p:cNvPr>
          <p:cNvSpPr>
            <a:spLocks noGrp="1"/>
          </p:cNvSpPr>
          <p:nvPr>
            <p:ph type="title"/>
          </p:nvPr>
        </p:nvSpPr>
        <p:spPr/>
        <p:txBody>
          <a:bodyPr/>
          <a:lstStyle/>
          <a:p>
            <a:r>
              <a:rPr lang="en-GB" dirty="0"/>
              <a:t>relative clustering validation measures</a:t>
            </a:r>
          </a:p>
        </p:txBody>
      </p:sp>
      <p:sp>
        <p:nvSpPr>
          <p:cNvPr id="4" name="Marcador de Posição de Conteúdo 2">
            <a:extLst>
              <a:ext uri="{FF2B5EF4-FFF2-40B4-BE49-F238E27FC236}">
                <a16:creationId xmlns:a16="http://schemas.microsoft.com/office/drawing/2014/main" id="{074BE963-C8BE-4EB6-AEF2-75AF81C3276A}"/>
              </a:ext>
            </a:extLst>
          </p:cNvPr>
          <p:cNvSpPr txBox="1">
            <a:spLocks/>
          </p:cNvSpPr>
          <p:nvPr/>
        </p:nvSpPr>
        <p:spPr>
          <a:xfrm>
            <a:off x="196505" y="5812551"/>
            <a:ext cx="3000157" cy="209089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GB" sz="1800" dirty="0"/>
              <a:t>Author(s):</a:t>
            </a:r>
          </a:p>
          <a:p>
            <a:pPr>
              <a:buFont typeface="Wingdings" panose="05000000000000000000" pitchFamily="2" charset="2"/>
              <a:buChar char="§"/>
            </a:pPr>
            <a:r>
              <a:rPr lang="en-GB" sz="1800" dirty="0"/>
              <a:t> </a:t>
            </a:r>
            <a:r>
              <a:rPr lang="pt-PT" sz="1800" dirty="0"/>
              <a:t>Yanchi Liu et al.</a:t>
            </a:r>
            <a:endParaRPr lang="en-GB" sz="1800" dirty="0"/>
          </a:p>
        </p:txBody>
      </p:sp>
      <p:pic>
        <p:nvPicPr>
          <p:cNvPr id="5" name="Picture 2" descr="Resultado de imagem para tecnico logo png">
            <a:extLst>
              <a:ext uri="{FF2B5EF4-FFF2-40B4-BE49-F238E27FC236}">
                <a16:creationId xmlns:a16="http://schemas.microsoft.com/office/drawing/2014/main" id="{AA6D5AE1-0705-4A9F-BEF3-322EE652D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sp>
        <p:nvSpPr>
          <p:cNvPr id="26" name="CaixaDeTexto 25">
            <a:extLst>
              <a:ext uri="{FF2B5EF4-FFF2-40B4-BE49-F238E27FC236}">
                <a16:creationId xmlns:a16="http://schemas.microsoft.com/office/drawing/2014/main" id="{478A7DA4-2264-482E-A032-449514C1FB83}"/>
              </a:ext>
            </a:extLst>
          </p:cNvPr>
          <p:cNvSpPr txBox="1"/>
          <p:nvPr/>
        </p:nvSpPr>
        <p:spPr>
          <a:xfrm>
            <a:off x="7523651" y="2114438"/>
            <a:ext cx="1007706" cy="707886"/>
          </a:xfrm>
          <a:prstGeom prst="rect">
            <a:avLst/>
          </a:prstGeom>
          <a:noFill/>
        </p:spPr>
        <p:txBody>
          <a:bodyPr wrap="square" rtlCol="0">
            <a:spAutoFit/>
          </a:bodyPr>
          <a:lstStyle/>
          <a:p>
            <a:endParaRPr lang="en-GB" sz="4000" dirty="0">
              <a:latin typeface="Abadi" panose="020B0604020104020204" pitchFamily="34" charset="0"/>
            </a:endParaRPr>
          </a:p>
        </p:txBody>
      </p:sp>
      <mc:AlternateContent xmlns:mc="http://schemas.openxmlformats.org/markup-compatibility/2006" xmlns:a14="http://schemas.microsoft.com/office/drawing/2010/main">
        <mc:Choice Requires="a14">
          <p:graphicFrame>
            <p:nvGraphicFramePr>
              <p:cNvPr id="8" name="Table 13">
                <a:extLst>
                  <a:ext uri="{FF2B5EF4-FFF2-40B4-BE49-F238E27FC236}">
                    <a16:creationId xmlns:a16="http://schemas.microsoft.com/office/drawing/2014/main" id="{35FF7EC0-5660-48B2-AB13-FEF6603368B0}"/>
                  </a:ext>
                </a:extLst>
              </p:cNvPr>
              <p:cNvGraphicFramePr>
                <a:graphicFrameLocks noGrp="1"/>
              </p:cNvGraphicFramePr>
              <p:nvPr>
                <p:extLst>
                  <p:ext uri="{D42A27DB-BD31-4B8C-83A1-F6EECF244321}">
                    <p14:modId xmlns:p14="http://schemas.microsoft.com/office/powerpoint/2010/main" val="3346401030"/>
                  </p:ext>
                </p:extLst>
              </p:nvPr>
            </p:nvGraphicFramePr>
            <p:xfrm>
              <a:off x="1691984" y="1937553"/>
              <a:ext cx="8808031" cy="3958247"/>
            </p:xfrm>
            <a:graphic>
              <a:graphicData uri="http://schemas.openxmlformats.org/drawingml/2006/table">
                <a:tbl>
                  <a:tblPr firstRow="1" bandRow="1">
                    <a:tableStyleId>{5C22544A-7EE6-4342-B048-85BDC9FD1C3A}</a:tableStyleId>
                  </a:tblPr>
                  <a:tblGrid>
                    <a:gridCol w="2316101">
                      <a:extLst>
                        <a:ext uri="{9D8B030D-6E8A-4147-A177-3AD203B41FA5}">
                          <a16:colId xmlns:a16="http://schemas.microsoft.com/office/drawing/2014/main" val="1103611417"/>
                        </a:ext>
                      </a:extLst>
                    </a:gridCol>
                    <a:gridCol w="6491930">
                      <a:extLst>
                        <a:ext uri="{9D8B030D-6E8A-4147-A177-3AD203B41FA5}">
                          <a16:colId xmlns:a16="http://schemas.microsoft.com/office/drawing/2014/main" val="4281615035"/>
                        </a:ext>
                      </a:extLst>
                    </a:gridCol>
                  </a:tblGrid>
                  <a:tr h="996165">
                    <a:tc>
                      <a:txBody>
                        <a:bodyPr/>
                        <a:lstStyle/>
                        <a:p>
                          <a:r>
                            <a:rPr lang="pt-PT" sz="2000" dirty="0">
                              <a:solidFill>
                                <a:schemeClr val="tx1"/>
                              </a:solidFill>
                            </a:rPr>
                            <a:t>Modified Huberts</a:t>
                          </a:r>
                        </a:p>
                      </a:txBody>
                      <a:tcPr>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f>
                                  <m:fPr>
                                    <m:ctrlPr>
                                      <a:rPr lang="pt-PT" sz="2000" i="1">
                                        <a:solidFill>
                                          <a:schemeClr val="tx1"/>
                                        </a:solidFill>
                                        <a:latin typeface="Cambria Math" panose="02040503050406030204" pitchFamily="18" charset="0"/>
                                      </a:rPr>
                                    </m:ctrlPr>
                                  </m:fPr>
                                  <m:num>
                                    <m:r>
                                      <a:rPr lang="pt-PT" sz="2000" i="1">
                                        <a:solidFill>
                                          <a:schemeClr val="tx1"/>
                                        </a:solidFill>
                                        <a:latin typeface="Cambria Math" panose="02040503050406030204" pitchFamily="18" charset="0"/>
                                      </a:rPr>
                                      <m:t>1</m:t>
                                    </m:r>
                                  </m:num>
                                  <m:den>
                                    <m:r>
                                      <a:rPr lang="pt-PT" sz="2000" i="1">
                                        <a:solidFill>
                                          <a:schemeClr val="tx1"/>
                                        </a:solidFill>
                                        <a:latin typeface="Cambria Math" panose="02040503050406030204" pitchFamily="18" charset="0"/>
                                      </a:rPr>
                                      <m:t>𝑀</m:t>
                                    </m:r>
                                  </m:den>
                                </m:f>
                                <m:nary>
                                  <m:naryPr>
                                    <m:chr m:val="∑"/>
                                    <m:ctrlPr>
                                      <a:rPr lang="pt-PT" sz="2000" i="1" smtClean="0">
                                        <a:solidFill>
                                          <a:schemeClr val="tx1"/>
                                        </a:solidFill>
                                        <a:latin typeface="Cambria Math" panose="02040503050406030204" pitchFamily="18" charset="0"/>
                                      </a:rPr>
                                    </m:ctrlPr>
                                  </m:naryPr>
                                  <m:sub>
                                    <m:r>
                                      <m:rPr>
                                        <m:brk m:alnAt="23"/>
                                      </m:rPr>
                                      <a:rPr lang="pt-PT" sz="2000" i="1">
                                        <a:solidFill>
                                          <a:schemeClr val="tx1"/>
                                        </a:solidFill>
                                        <a:latin typeface="Cambria Math" panose="02040503050406030204" pitchFamily="18" charset="0"/>
                                      </a:rPr>
                                      <m:t>𝑖</m:t>
                                    </m:r>
                                    <m:r>
                                      <a:rPr lang="pt-PT" sz="2000" i="1">
                                        <a:solidFill>
                                          <a:schemeClr val="tx1"/>
                                        </a:solidFill>
                                        <a:latin typeface="Cambria Math" panose="02040503050406030204" pitchFamily="18" charset="0"/>
                                      </a:rPr>
                                      <m:t>=1</m:t>
                                    </m:r>
                                  </m:sub>
                                  <m:sup>
                                    <m:r>
                                      <a:rPr lang="pt-PT" sz="2000" i="1">
                                        <a:solidFill>
                                          <a:schemeClr val="tx1"/>
                                        </a:solidFill>
                                        <a:latin typeface="Cambria Math" panose="02040503050406030204" pitchFamily="18" charset="0"/>
                                      </a:rPr>
                                      <m:t>𝑁</m:t>
                                    </m:r>
                                    <m:r>
                                      <a:rPr lang="pt-PT" sz="2000" i="1">
                                        <a:solidFill>
                                          <a:schemeClr val="tx1"/>
                                        </a:solidFill>
                                        <a:latin typeface="Cambria Math" panose="02040503050406030204" pitchFamily="18" charset="0"/>
                                      </a:rPr>
                                      <m:t>−1</m:t>
                                    </m:r>
                                  </m:sup>
                                  <m:e>
                                    <m:nary>
                                      <m:naryPr>
                                        <m:chr m:val="∑"/>
                                        <m:ctrlPr>
                                          <a:rPr lang="pt-PT" sz="2000" i="1">
                                            <a:solidFill>
                                              <a:schemeClr val="tx1"/>
                                            </a:solidFill>
                                            <a:latin typeface="Cambria Math" panose="02040503050406030204" pitchFamily="18" charset="0"/>
                                          </a:rPr>
                                        </m:ctrlPr>
                                      </m:naryPr>
                                      <m:sub>
                                        <m:r>
                                          <m:rPr>
                                            <m:brk m:alnAt="23"/>
                                          </m:rPr>
                                          <a:rPr lang="pt-PT" sz="2000" i="1">
                                            <a:solidFill>
                                              <a:schemeClr val="tx1"/>
                                            </a:solidFill>
                                            <a:latin typeface="Cambria Math" panose="02040503050406030204" pitchFamily="18" charset="0"/>
                                          </a:rPr>
                                          <m:t>𝑗</m:t>
                                        </m:r>
                                        <m:r>
                                          <a:rPr lang="pt-PT" sz="2000" i="1">
                                            <a:solidFill>
                                              <a:schemeClr val="tx1"/>
                                            </a:solidFill>
                                            <a:latin typeface="Cambria Math" panose="02040503050406030204" pitchFamily="18" charset="0"/>
                                          </a:rPr>
                                          <m:t>=</m:t>
                                        </m:r>
                                        <m:r>
                                          <a:rPr lang="pt-PT" sz="2000" i="1">
                                            <a:solidFill>
                                              <a:schemeClr val="tx1"/>
                                            </a:solidFill>
                                            <a:latin typeface="Cambria Math" panose="02040503050406030204" pitchFamily="18" charset="0"/>
                                          </a:rPr>
                                          <m:t>𝑖</m:t>
                                        </m:r>
                                        <m:r>
                                          <a:rPr lang="pt-PT" sz="2000" i="1">
                                            <a:solidFill>
                                              <a:schemeClr val="tx1"/>
                                            </a:solidFill>
                                            <a:latin typeface="Cambria Math" panose="02040503050406030204" pitchFamily="18" charset="0"/>
                                          </a:rPr>
                                          <m:t>+1</m:t>
                                        </m:r>
                                      </m:sub>
                                      <m:sup>
                                        <m:r>
                                          <a:rPr lang="pt-PT" sz="2000" i="1">
                                            <a:solidFill>
                                              <a:schemeClr val="tx1"/>
                                            </a:solidFill>
                                            <a:latin typeface="Cambria Math" panose="02040503050406030204" pitchFamily="18" charset="0"/>
                                          </a:rPr>
                                          <m:t>𝑁</m:t>
                                        </m:r>
                                      </m:sup>
                                      <m:e>
                                        <m:r>
                                          <a:rPr lang="pt-PT" sz="2000" i="1">
                                            <a:solidFill>
                                              <a:schemeClr val="tx1"/>
                                            </a:solidFill>
                                            <a:latin typeface="Cambria Math" panose="02040503050406030204" pitchFamily="18" charset="0"/>
                                          </a:rPr>
                                          <m:t> </m:t>
                                        </m:r>
                                        <m:r>
                                          <a:rPr lang="pt-PT" sz="2000" b="0" i="1" smtClean="0">
                                            <a:solidFill>
                                              <a:schemeClr val="tx1"/>
                                            </a:solidFill>
                                            <a:latin typeface="Cambria Math" panose="02040503050406030204" pitchFamily="18" charset="0"/>
                                          </a:rPr>
                                          <m:t>𝑃</m:t>
                                        </m:r>
                                        <m:d>
                                          <m:dPr>
                                            <m:ctrlPr>
                                              <a:rPr lang="pt-PT" sz="2000" b="0" i="1" smtClean="0">
                                                <a:solidFill>
                                                  <a:schemeClr val="tx1"/>
                                                </a:solidFill>
                                                <a:latin typeface="Cambria Math" panose="02040503050406030204" pitchFamily="18" charset="0"/>
                                              </a:rPr>
                                            </m:ctrlPr>
                                          </m:dPr>
                                          <m:e>
                                            <m:r>
                                              <a:rPr lang="pt-PT" sz="2000" b="0" i="1" smtClean="0">
                                                <a:solidFill>
                                                  <a:schemeClr val="tx1"/>
                                                </a:solidFill>
                                                <a:latin typeface="Cambria Math" panose="02040503050406030204" pitchFamily="18" charset="0"/>
                                              </a:rPr>
                                              <m:t>𝑖</m:t>
                                            </m:r>
                                            <m:r>
                                              <a:rPr lang="pt-PT" sz="2000" b="0" i="1" smtClean="0">
                                                <a:solidFill>
                                                  <a:schemeClr val="tx1"/>
                                                </a:solidFill>
                                                <a:latin typeface="Cambria Math" panose="02040503050406030204" pitchFamily="18" charset="0"/>
                                              </a:rPr>
                                              <m:t>,</m:t>
                                            </m:r>
                                            <m:r>
                                              <a:rPr lang="pt-PT" sz="2000" b="0" i="1" smtClean="0">
                                                <a:solidFill>
                                                  <a:schemeClr val="tx1"/>
                                                </a:solidFill>
                                                <a:latin typeface="Cambria Math" panose="02040503050406030204" pitchFamily="18" charset="0"/>
                                              </a:rPr>
                                              <m:t>𝑗</m:t>
                                            </m:r>
                                          </m:e>
                                        </m:d>
                                        <m:r>
                                          <a:rPr lang="pt-PT" sz="2000" b="0" i="1" smtClean="0">
                                            <a:solidFill>
                                              <a:schemeClr val="tx1"/>
                                            </a:solidFill>
                                            <a:latin typeface="Cambria Math" panose="02040503050406030204" pitchFamily="18" charset="0"/>
                                          </a:rPr>
                                          <m:t>.</m:t>
                                        </m:r>
                                        <m:r>
                                          <a:rPr lang="pt-PT" sz="2000" b="0" i="1" smtClean="0">
                                            <a:solidFill>
                                              <a:schemeClr val="tx1"/>
                                            </a:solidFill>
                                            <a:latin typeface="Cambria Math" panose="02040503050406030204" pitchFamily="18" charset="0"/>
                                          </a:rPr>
                                          <m:t>𝑄</m:t>
                                        </m:r>
                                        <m:r>
                                          <a:rPr lang="pt-PT" sz="2000" b="0" i="1" smtClean="0">
                                            <a:solidFill>
                                              <a:schemeClr val="tx1"/>
                                            </a:solidFill>
                                            <a:latin typeface="Cambria Math" panose="02040503050406030204" pitchFamily="18" charset="0"/>
                                          </a:rPr>
                                          <m:t>(</m:t>
                                        </m:r>
                                        <m:r>
                                          <a:rPr lang="pt-PT" sz="2000" b="0" i="1" smtClean="0">
                                            <a:solidFill>
                                              <a:schemeClr val="tx1"/>
                                            </a:solidFill>
                                            <a:latin typeface="Cambria Math" panose="02040503050406030204" pitchFamily="18" charset="0"/>
                                          </a:rPr>
                                          <m:t>𝑖</m:t>
                                        </m:r>
                                        <m:r>
                                          <a:rPr lang="pt-PT" sz="2000" b="0" i="1" smtClean="0">
                                            <a:solidFill>
                                              <a:schemeClr val="tx1"/>
                                            </a:solidFill>
                                            <a:latin typeface="Cambria Math" panose="02040503050406030204" pitchFamily="18" charset="0"/>
                                          </a:rPr>
                                          <m:t>,</m:t>
                                        </m:r>
                                        <m:r>
                                          <a:rPr lang="pt-PT" sz="2000" b="0" i="1" smtClean="0">
                                            <a:solidFill>
                                              <a:schemeClr val="tx1"/>
                                            </a:solidFill>
                                            <a:latin typeface="Cambria Math" panose="02040503050406030204" pitchFamily="18" charset="0"/>
                                          </a:rPr>
                                          <m:t>𝑗</m:t>
                                        </m:r>
                                        <m:r>
                                          <a:rPr lang="pt-PT" sz="2000" b="0" i="1" smtClean="0">
                                            <a:solidFill>
                                              <a:schemeClr val="tx1"/>
                                            </a:solidFill>
                                            <a:latin typeface="Cambria Math" panose="02040503050406030204" pitchFamily="18" charset="0"/>
                                          </a:rPr>
                                          <m:t>)</m:t>
                                        </m:r>
                                      </m:e>
                                    </m:nary>
                                  </m:e>
                                </m:nary>
                              </m:oMath>
                            </m:oMathPara>
                          </a14:m>
                          <a:endParaRPr lang="pt-PT" sz="2000" b="0" i="1"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258823035"/>
                      </a:ext>
                    </a:extLst>
                  </a:tr>
                  <a:tr h="798574">
                    <a:tc>
                      <a:txBody>
                        <a:bodyPr/>
                        <a:lstStyle/>
                        <a:p>
                          <a:r>
                            <a:rPr lang="pt-PT" sz="2000" b="1" dirty="0"/>
                            <a:t>Dunn</a:t>
                          </a:r>
                          <a14:m>
                            <m:oMath xmlns:m="http://schemas.openxmlformats.org/officeDocument/2006/math">
                              <m:d>
                                <m:dPr>
                                  <m:ctrlPr>
                                    <a:rPr lang="pt-PT" sz="2000" b="0" i="1" smtClean="0">
                                      <a:latin typeface="Cambria Math" panose="02040503050406030204" pitchFamily="18" charset="0"/>
                                    </a:rPr>
                                  </m:ctrlPr>
                                </m:dPr>
                                <m:e>
                                  <m:sSub>
                                    <m:sSubPr>
                                      <m:ctrlPr>
                                        <a:rPr lang="pt-PT" sz="2000" b="0" i="1" smtClean="0">
                                          <a:latin typeface="Cambria Math" panose="02040503050406030204" pitchFamily="18" charset="0"/>
                                          <a:ea typeface="Cambria Math" panose="02040503050406030204" pitchFamily="18" charset="0"/>
                                        </a:rPr>
                                      </m:ctrlPr>
                                    </m:sSubPr>
                                    <m:e>
                                      <m:r>
                                        <a:rPr lang="pt-PT" sz="2000" b="0" i="1" smtClean="0">
                                          <a:latin typeface="Cambria Math" panose="02040503050406030204" pitchFamily="18" charset="0"/>
                                          <a:ea typeface="Cambria Math" panose="02040503050406030204" pitchFamily="18" charset="0"/>
                                        </a:rPr>
                                        <m:t>𝑛</m:t>
                                      </m:r>
                                    </m:e>
                                    <m:sub>
                                      <m:r>
                                        <a:rPr lang="pt-PT" sz="2000" b="0" i="1" smtClean="0">
                                          <a:latin typeface="Cambria Math" panose="02040503050406030204" pitchFamily="18" charset="0"/>
                                          <a:ea typeface="Cambria Math" panose="02040503050406030204" pitchFamily="18" charset="0"/>
                                        </a:rPr>
                                        <m:t>𝑐</m:t>
                                      </m:r>
                                    </m:sub>
                                  </m:sSub>
                                </m:e>
                              </m:d>
                            </m:oMath>
                          </a14:m>
                          <a:endParaRPr lang="pt-PT" sz="2000"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𝑚𝑖𝑛</m:t>
                                    </m:r>
                                  </m:e>
                                  <m:sub>
                                    <m:r>
                                      <a:rPr lang="pt-PT" sz="2000" b="0" i="1" smtClean="0">
                                        <a:latin typeface="Cambria Math" panose="02040503050406030204" pitchFamily="18" charset="0"/>
                                      </a:rPr>
                                      <m:t>𝑖</m:t>
                                    </m:r>
                                    <m:r>
                                      <a:rPr lang="pt-PT" sz="2000" b="0" i="1" smtClean="0">
                                        <a:latin typeface="Cambria Math" panose="02040503050406030204" pitchFamily="18" charset="0"/>
                                      </a:rPr>
                                      <m:t>=1,…,</m:t>
                                    </m:r>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𝑛</m:t>
                                        </m:r>
                                      </m:e>
                                      <m:sub>
                                        <m:r>
                                          <a:rPr lang="pt-PT" sz="2000" b="0" i="1" smtClean="0">
                                            <a:latin typeface="Cambria Math" panose="02040503050406030204" pitchFamily="18" charset="0"/>
                                          </a:rPr>
                                          <m:t>𝑐</m:t>
                                        </m:r>
                                      </m:sub>
                                    </m:sSub>
                                  </m:sub>
                                </m:sSub>
                                <m:d>
                                  <m:dPr>
                                    <m:begChr m:val="{"/>
                                    <m:endChr m:val="}"/>
                                    <m:ctrlPr>
                                      <a:rPr lang="pt-PT" sz="2000" b="0" i="1" smtClean="0">
                                        <a:latin typeface="Cambria Math" panose="02040503050406030204" pitchFamily="18" charset="0"/>
                                      </a:rPr>
                                    </m:ctrlPr>
                                  </m:dPr>
                                  <m:e>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𝑚𝑖𝑛</m:t>
                                        </m:r>
                                      </m:e>
                                      <m:sub>
                                        <m:r>
                                          <a:rPr lang="pt-PT" sz="2000" b="0" i="1" smtClean="0">
                                            <a:latin typeface="Cambria Math" panose="02040503050406030204" pitchFamily="18" charset="0"/>
                                          </a:rPr>
                                          <m:t>𝑗</m:t>
                                        </m:r>
                                        <m:r>
                                          <a:rPr lang="pt-PT" sz="2000" b="0" i="1" smtClean="0">
                                            <a:latin typeface="Cambria Math" panose="02040503050406030204" pitchFamily="18" charset="0"/>
                                          </a:rPr>
                                          <m:t>=</m:t>
                                        </m:r>
                                        <m:r>
                                          <a:rPr lang="pt-PT" sz="2000" b="0" i="1" smtClean="0">
                                            <a:latin typeface="Cambria Math" panose="02040503050406030204" pitchFamily="18" charset="0"/>
                                          </a:rPr>
                                          <m:t>𝑖</m:t>
                                        </m:r>
                                        <m:r>
                                          <a:rPr lang="pt-PT" sz="2000" b="0" i="1" smtClean="0">
                                            <a:latin typeface="Cambria Math" panose="02040503050406030204" pitchFamily="18" charset="0"/>
                                          </a:rPr>
                                          <m:t>+1,…,</m:t>
                                        </m:r>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𝑛</m:t>
                                            </m:r>
                                          </m:e>
                                          <m:sub>
                                            <m:r>
                                              <a:rPr lang="pt-PT" sz="2000" b="0" i="1" smtClean="0">
                                                <a:latin typeface="Cambria Math" panose="02040503050406030204" pitchFamily="18" charset="0"/>
                                              </a:rPr>
                                              <m:t>𝑐</m:t>
                                            </m:r>
                                          </m:sub>
                                        </m:sSub>
                                      </m:sub>
                                    </m:sSub>
                                    <m:d>
                                      <m:dPr>
                                        <m:ctrlPr>
                                          <a:rPr lang="pt-PT" sz="2000" b="0" i="1" smtClean="0">
                                            <a:latin typeface="Cambria Math" panose="02040503050406030204" pitchFamily="18" charset="0"/>
                                          </a:rPr>
                                        </m:ctrlPr>
                                      </m:dPr>
                                      <m:e>
                                        <m:f>
                                          <m:fPr>
                                            <m:ctrlPr>
                                              <a:rPr lang="pt-PT" sz="2000" b="0" i="1" smtClean="0">
                                                <a:latin typeface="Cambria Math" panose="02040503050406030204" pitchFamily="18" charset="0"/>
                                              </a:rPr>
                                            </m:ctrlPr>
                                          </m:fPr>
                                          <m:num>
                                            <m:r>
                                              <a:rPr lang="pt-PT" sz="2000" b="0" i="1" smtClean="0">
                                                <a:latin typeface="Cambria Math" panose="02040503050406030204" pitchFamily="18" charset="0"/>
                                              </a:rPr>
                                              <m:t>𝑑</m:t>
                                            </m:r>
                                            <m:r>
                                              <a:rPr lang="pt-PT" sz="2000" b="0" i="1" smtClean="0">
                                                <a:latin typeface="Cambria Math" panose="02040503050406030204" pitchFamily="18" charset="0"/>
                                              </a:rPr>
                                              <m:t>(</m:t>
                                            </m:r>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𝑐</m:t>
                                                </m:r>
                                              </m:e>
                                              <m:sub>
                                                <m:r>
                                                  <a:rPr lang="pt-PT" sz="2000" b="0" i="1" smtClean="0">
                                                    <a:latin typeface="Cambria Math" panose="02040503050406030204" pitchFamily="18" charset="0"/>
                                                  </a:rPr>
                                                  <m:t>𝑖</m:t>
                                                </m:r>
                                              </m:sub>
                                            </m:sSub>
                                            <m:r>
                                              <a:rPr lang="pt-PT" sz="2000" b="0" i="1" smtClean="0">
                                                <a:latin typeface="Cambria Math" panose="02040503050406030204" pitchFamily="18" charset="0"/>
                                              </a:rPr>
                                              <m:t>, </m:t>
                                            </m:r>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𝑐</m:t>
                                                </m:r>
                                              </m:e>
                                              <m:sub>
                                                <m:r>
                                                  <a:rPr lang="pt-PT" sz="2000" b="0" i="1" smtClean="0">
                                                    <a:latin typeface="Cambria Math" panose="02040503050406030204" pitchFamily="18" charset="0"/>
                                                  </a:rPr>
                                                  <m:t>𝑗</m:t>
                                                </m:r>
                                              </m:sub>
                                            </m:sSub>
                                            <m:r>
                                              <a:rPr lang="pt-PT" sz="2000" b="0" i="1" smtClean="0">
                                                <a:latin typeface="Cambria Math" panose="02040503050406030204" pitchFamily="18" charset="0"/>
                                              </a:rPr>
                                              <m:t>)</m:t>
                                            </m:r>
                                          </m:num>
                                          <m:den>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𝑚𝑎𝑥</m:t>
                                                </m:r>
                                              </m:e>
                                              <m:sub>
                                                <m:r>
                                                  <a:rPr lang="pt-PT" sz="2000" b="0" i="1" smtClean="0">
                                                    <a:latin typeface="Cambria Math" panose="02040503050406030204" pitchFamily="18" charset="0"/>
                                                  </a:rPr>
                                                  <m:t>𝑘</m:t>
                                                </m:r>
                                                <m:r>
                                                  <a:rPr lang="pt-PT" sz="2000" b="0" i="1" smtClean="0">
                                                    <a:latin typeface="Cambria Math" panose="02040503050406030204" pitchFamily="18" charset="0"/>
                                                  </a:rPr>
                                                  <m:t>=1,…,</m:t>
                                                </m:r>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𝑛</m:t>
                                                    </m:r>
                                                  </m:e>
                                                  <m:sub>
                                                    <m:r>
                                                      <a:rPr lang="pt-PT" sz="2000" b="0" i="1" smtClean="0">
                                                        <a:latin typeface="Cambria Math" panose="02040503050406030204" pitchFamily="18" charset="0"/>
                                                      </a:rPr>
                                                      <m:t>𝑐</m:t>
                                                    </m:r>
                                                  </m:sub>
                                                </m:sSub>
                                              </m:sub>
                                            </m:sSub>
                                            <m:r>
                                              <a:rPr lang="pt-PT" sz="2000" b="0" i="1" smtClean="0">
                                                <a:latin typeface="Cambria Math" panose="02040503050406030204" pitchFamily="18" charset="0"/>
                                              </a:rPr>
                                              <m:t> </m:t>
                                            </m:r>
                                            <m:r>
                                              <a:rPr lang="pt-PT" sz="2000" b="0" i="1" smtClean="0">
                                                <a:latin typeface="Cambria Math" panose="02040503050406030204" pitchFamily="18" charset="0"/>
                                              </a:rPr>
                                              <m:t>𝑑𝑖𝑎𝑚</m:t>
                                            </m:r>
                                            <m:r>
                                              <a:rPr lang="pt-PT" sz="2000" b="0" i="1" smtClean="0">
                                                <a:latin typeface="Cambria Math" panose="02040503050406030204" pitchFamily="18" charset="0"/>
                                              </a:rPr>
                                              <m:t>(</m:t>
                                            </m:r>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𝑐</m:t>
                                                </m:r>
                                              </m:e>
                                              <m:sub>
                                                <m:r>
                                                  <a:rPr lang="pt-PT" sz="2000" b="0" i="1" smtClean="0">
                                                    <a:latin typeface="Cambria Math" panose="02040503050406030204" pitchFamily="18" charset="0"/>
                                                  </a:rPr>
                                                  <m:t>𝑘</m:t>
                                                </m:r>
                                              </m:sub>
                                            </m:sSub>
                                            <m:r>
                                              <a:rPr lang="pt-PT" sz="2000" b="0" i="1" smtClean="0">
                                                <a:latin typeface="Cambria Math" panose="02040503050406030204" pitchFamily="18" charset="0"/>
                                              </a:rPr>
                                              <m:t>)</m:t>
                                            </m:r>
                                          </m:den>
                                        </m:f>
                                      </m:e>
                                    </m:d>
                                  </m:e>
                                </m:d>
                              </m:oMath>
                            </m:oMathPara>
                          </a14:m>
                          <a:endParaRPr lang="pt-PT" sz="2000" dirty="0"/>
                        </a:p>
                      </a:txBody>
                      <a:tcPr/>
                    </a:tc>
                    <a:extLst>
                      <a:ext uri="{0D108BD9-81ED-4DB2-BD59-A6C34878D82A}">
                        <a16:rowId xmlns:a16="http://schemas.microsoft.com/office/drawing/2014/main" val="3140710606"/>
                      </a:ext>
                    </a:extLst>
                  </a:tr>
                  <a:tr h="413300">
                    <a:tc>
                      <a:txBody>
                        <a:bodyPr/>
                        <a:lstStyle/>
                        <a:p>
                          <a:r>
                            <a:rPr lang="pt-PT" sz="2000" b="1" dirty="0"/>
                            <a:t>Davies-Bouldin</a:t>
                          </a:r>
                          <a14:m>
                            <m:oMath xmlns:m="http://schemas.openxmlformats.org/officeDocument/2006/math">
                              <m:d>
                                <m:dPr>
                                  <m:ctrlPr>
                                    <a:rPr lang="pt-PT" sz="2000" b="0" i="1" smtClean="0">
                                      <a:latin typeface="Cambria Math" panose="02040503050406030204" pitchFamily="18" charset="0"/>
                                    </a:rPr>
                                  </m:ctrlPr>
                                </m:dPr>
                                <m:e>
                                  <m:sSub>
                                    <m:sSubPr>
                                      <m:ctrlPr>
                                        <a:rPr lang="pt-PT" sz="2000" b="0" i="1" smtClean="0">
                                          <a:latin typeface="Cambria Math" panose="02040503050406030204" pitchFamily="18" charset="0"/>
                                          <a:ea typeface="Cambria Math" panose="02040503050406030204" pitchFamily="18" charset="0"/>
                                        </a:rPr>
                                      </m:ctrlPr>
                                    </m:sSubPr>
                                    <m:e>
                                      <m:r>
                                        <a:rPr lang="pt-PT" sz="2000" b="0" i="1" smtClean="0">
                                          <a:latin typeface="Cambria Math" panose="02040503050406030204" pitchFamily="18" charset="0"/>
                                          <a:ea typeface="Cambria Math" panose="02040503050406030204" pitchFamily="18" charset="0"/>
                                        </a:rPr>
                                        <m:t>𝑛</m:t>
                                      </m:r>
                                    </m:e>
                                    <m:sub>
                                      <m:r>
                                        <a:rPr lang="pt-PT" sz="2000" b="0" i="1" smtClean="0">
                                          <a:latin typeface="Cambria Math" panose="02040503050406030204" pitchFamily="18" charset="0"/>
                                          <a:ea typeface="Cambria Math" panose="02040503050406030204" pitchFamily="18" charset="0"/>
                                        </a:rPr>
                                        <m:t>𝑐</m:t>
                                      </m:r>
                                    </m:sub>
                                  </m:sSub>
                                </m:e>
                              </m:d>
                            </m:oMath>
                          </a14:m>
                          <a:endParaRPr lang="pt-PT" sz="2000" b="1" dirty="0"/>
                        </a:p>
                      </a:txBody>
                      <a:tcPr/>
                    </a:tc>
                    <a:tc>
                      <a:txBody>
                        <a:bodyPr/>
                        <a:lstStyle/>
                        <a:p>
                          <a:pPr/>
                          <a14:m>
                            <m:oMathPara xmlns:m="http://schemas.openxmlformats.org/officeDocument/2006/math">
                              <m:oMathParaPr>
                                <m:jc m:val="centerGroup"/>
                              </m:oMathParaPr>
                              <m:oMath xmlns:m="http://schemas.openxmlformats.org/officeDocument/2006/math">
                                <m:f>
                                  <m:fPr>
                                    <m:ctrlPr>
                                      <a:rPr lang="pt-PT" sz="2000" i="1" smtClean="0">
                                        <a:latin typeface="Cambria Math" panose="02040503050406030204" pitchFamily="18" charset="0"/>
                                      </a:rPr>
                                    </m:ctrlPr>
                                  </m:fPr>
                                  <m:num>
                                    <m:r>
                                      <a:rPr lang="pt-PT" sz="2000" b="0" i="1" smtClean="0">
                                        <a:latin typeface="Cambria Math" panose="02040503050406030204" pitchFamily="18" charset="0"/>
                                      </a:rPr>
                                      <m:t>1</m:t>
                                    </m:r>
                                  </m:num>
                                  <m:den>
                                    <m:sSub>
                                      <m:sSubPr>
                                        <m:ctrlPr>
                                          <a:rPr lang="pt-PT" sz="2000" i="1" smtClean="0">
                                            <a:latin typeface="Cambria Math" panose="02040503050406030204" pitchFamily="18" charset="0"/>
                                          </a:rPr>
                                        </m:ctrlPr>
                                      </m:sSubPr>
                                      <m:e>
                                        <m:r>
                                          <a:rPr lang="pt-PT" sz="2000" b="0" i="1" smtClean="0">
                                            <a:latin typeface="Cambria Math" panose="02040503050406030204" pitchFamily="18" charset="0"/>
                                          </a:rPr>
                                          <m:t>𝑛</m:t>
                                        </m:r>
                                      </m:e>
                                      <m:sub>
                                        <m:r>
                                          <a:rPr lang="pt-PT" sz="2000" b="0" i="1" smtClean="0">
                                            <a:latin typeface="Cambria Math" panose="02040503050406030204" pitchFamily="18" charset="0"/>
                                          </a:rPr>
                                          <m:t>𝑐</m:t>
                                        </m:r>
                                      </m:sub>
                                    </m:sSub>
                                  </m:den>
                                </m:f>
                                <m:nary>
                                  <m:naryPr>
                                    <m:chr m:val="∑"/>
                                    <m:ctrlPr>
                                      <a:rPr lang="pt-PT" sz="2000" i="1" smtClean="0">
                                        <a:latin typeface="Cambria Math" panose="02040503050406030204" pitchFamily="18" charset="0"/>
                                      </a:rPr>
                                    </m:ctrlPr>
                                  </m:naryPr>
                                  <m:sub>
                                    <m:r>
                                      <m:rPr>
                                        <m:brk m:alnAt="23"/>
                                      </m:rPr>
                                      <a:rPr lang="pt-PT" sz="2000" b="0" i="1" smtClean="0">
                                        <a:latin typeface="Cambria Math" panose="02040503050406030204" pitchFamily="18" charset="0"/>
                                      </a:rPr>
                                      <m:t>𝑖</m:t>
                                    </m:r>
                                    <m:r>
                                      <a:rPr lang="pt-PT" sz="2000" b="0" i="1" smtClean="0">
                                        <a:latin typeface="Cambria Math" panose="02040503050406030204" pitchFamily="18" charset="0"/>
                                      </a:rPr>
                                      <m:t>=1</m:t>
                                    </m:r>
                                  </m:sub>
                                  <m:sup>
                                    <m:sSub>
                                      <m:sSubPr>
                                        <m:ctrlPr>
                                          <a:rPr lang="pt-PT" sz="2000" i="1" smtClean="0">
                                            <a:latin typeface="Cambria Math" panose="02040503050406030204" pitchFamily="18" charset="0"/>
                                          </a:rPr>
                                        </m:ctrlPr>
                                      </m:sSubPr>
                                      <m:e>
                                        <m:r>
                                          <a:rPr lang="pt-PT" sz="2000" b="0" i="1" smtClean="0">
                                            <a:latin typeface="Cambria Math" panose="02040503050406030204" pitchFamily="18" charset="0"/>
                                          </a:rPr>
                                          <m:t>𝑛</m:t>
                                        </m:r>
                                      </m:e>
                                      <m:sub>
                                        <m:r>
                                          <a:rPr lang="pt-PT" sz="2000" b="0" i="1" smtClean="0">
                                            <a:latin typeface="Cambria Math" panose="02040503050406030204" pitchFamily="18" charset="0"/>
                                          </a:rPr>
                                          <m:t>𝑐</m:t>
                                        </m:r>
                                      </m:sub>
                                    </m:sSub>
                                  </m:sup>
                                  <m:e>
                                    <m:sSub>
                                      <m:sSubPr>
                                        <m:ctrlPr>
                                          <a:rPr lang="pt-PT" sz="2000" i="1" smtClean="0">
                                            <a:latin typeface="Cambria Math" panose="02040503050406030204" pitchFamily="18" charset="0"/>
                                          </a:rPr>
                                        </m:ctrlPr>
                                      </m:sSubPr>
                                      <m:e>
                                        <m:r>
                                          <a:rPr lang="pt-PT" sz="2000" b="0" i="1" smtClean="0">
                                            <a:latin typeface="Cambria Math" panose="02040503050406030204" pitchFamily="18" charset="0"/>
                                          </a:rPr>
                                          <m:t>𝑚𝑎𝑥</m:t>
                                        </m:r>
                                      </m:e>
                                      <m:sub>
                                        <m:r>
                                          <a:rPr lang="pt-PT" sz="2000" b="0" i="1" smtClean="0">
                                            <a:latin typeface="Cambria Math" panose="02040503050406030204" pitchFamily="18" charset="0"/>
                                          </a:rPr>
                                          <m:t>𝑖</m:t>
                                        </m:r>
                                        <m:r>
                                          <a:rPr lang="pt-PT" sz="2000" b="0" i="1" smtClean="0">
                                            <a:latin typeface="Cambria Math" panose="02040503050406030204" pitchFamily="18" charset="0"/>
                                          </a:rPr>
                                          <m:t>=1,…,</m:t>
                                        </m:r>
                                        <m:sSub>
                                          <m:sSubPr>
                                            <m:ctrlPr>
                                              <a:rPr lang="pt-PT" sz="2000" b="0" i="1" smtClean="0">
                                                <a:latin typeface="Cambria Math" panose="02040503050406030204" pitchFamily="18" charset="0"/>
                                              </a:rPr>
                                            </m:ctrlPr>
                                          </m:sSubPr>
                                          <m:e>
                                            <m:r>
                                              <a:rPr lang="pt-PT" sz="2000" b="0" i="1" smtClean="0">
                                                <a:latin typeface="Cambria Math" panose="02040503050406030204" pitchFamily="18" charset="0"/>
                                              </a:rPr>
                                              <m:t>𝑛</m:t>
                                            </m:r>
                                          </m:e>
                                          <m:sub>
                                            <m:r>
                                              <a:rPr lang="pt-PT" sz="2000" b="0" i="1" smtClean="0">
                                                <a:latin typeface="Cambria Math" panose="02040503050406030204" pitchFamily="18" charset="0"/>
                                              </a:rPr>
                                              <m:t>𝑐</m:t>
                                            </m:r>
                                          </m:sub>
                                        </m:sSub>
                                        <m:r>
                                          <a:rPr lang="pt-PT" sz="2000" b="0" i="1" smtClean="0">
                                            <a:latin typeface="Cambria Math" panose="02040503050406030204" pitchFamily="18" charset="0"/>
                                          </a:rPr>
                                          <m:t>,  </m:t>
                                        </m:r>
                                        <m:r>
                                          <a:rPr lang="pt-PT" sz="2000" b="0" i="1" smtClean="0">
                                            <a:latin typeface="Cambria Math" panose="02040503050406030204" pitchFamily="18" charset="0"/>
                                          </a:rPr>
                                          <m:t>𝑖</m:t>
                                        </m:r>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𝑗</m:t>
                                        </m:r>
                                      </m:sub>
                                    </m:sSub>
                                  </m:e>
                                </m:nary>
                                <m:sSub>
                                  <m:sSubPr>
                                    <m:ctrlPr>
                                      <a:rPr lang="pt-PT" sz="2000" i="1" smtClean="0">
                                        <a:latin typeface="Cambria Math" panose="02040503050406030204" pitchFamily="18" charset="0"/>
                                      </a:rPr>
                                    </m:ctrlPr>
                                  </m:sSubPr>
                                  <m:e>
                                    <m:r>
                                      <a:rPr lang="pt-PT" sz="2000" b="0" i="1" smtClean="0">
                                        <a:latin typeface="Cambria Math" panose="02040503050406030204" pitchFamily="18" charset="0"/>
                                      </a:rPr>
                                      <m:t>𝑅</m:t>
                                    </m:r>
                                  </m:e>
                                  <m:sub>
                                    <m:r>
                                      <a:rPr lang="pt-PT" sz="2000" b="0" i="1" smtClean="0">
                                        <a:latin typeface="Cambria Math" panose="02040503050406030204" pitchFamily="18" charset="0"/>
                                      </a:rPr>
                                      <m:t>𝑖𝑗</m:t>
                                    </m:r>
                                  </m:sub>
                                </m:sSub>
                              </m:oMath>
                            </m:oMathPara>
                          </a14:m>
                          <a:endParaRPr lang="pt-PT" sz="2000" dirty="0"/>
                        </a:p>
                      </a:txBody>
                      <a:tcPr/>
                    </a:tc>
                    <a:extLst>
                      <a:ext uri="{0D108BD9-81ED-4DB2-BD59-A6C34878D82A}">
                        <a16:rowId xmlns:a16="http://schemas.microsoft.com/office/drawing/2014/main" val="1611781940"/>
                      </a:ext>
                    </a:extLst>
                  </a:tr>
                  <a:tr h="413300">
                    <a:tc>
                      <a:txBody>
                        <a:bodyPr/>
                        <a:lstStyle/>
                        <a:p>
                          <a:r>
                            <a:rPr lang="pt-PT" sz="2000" b="1" dirty="0"/>
                            <a:t>SD</a:t>
                          </a:r>
                          <a14:m>
                            <m:oMath xmlns:m="http://schemas.openxmlformats.org/officeDocument/2006/math">
                              <m:d>
                                <m:dPr>
                                  <m:ctrlPr>
                                    <a:rPr lang="pt-PT" sz="2000" b="0" i="1" smtClean="0">
                                      <a:latin typeface="Cambria Math" panose="02040503050406030204" pitchFamily="18" charset="0"/>
                                    </a:rPr>
                                  </m:ctrlPr>
                                </m:dPr>
                                <m:e>
                                  <m:sSub>
                                    <m:sSubPr>
                                      <m:ctrlPr>
                                        <a:rPr lang="pt-PT" sz="2000" b="0" i="1" smtClean="0">
                                          <a:latin typeface="Cambria Math" panose="02040503050406030204" pitchFamily="18" charset="0"/>
                                          <a:ea typeface="Cambria Math" panose="02040503050406030204" pitchFamily="18" charset="0"/>
                                        </a:rPr>
                                      </m:ctrlPr>
                                    </m:sSubPr>
                                    <m:e>
                                      <m:r>
                                        <a:rPr lang="pt-PT" sz="2000" b="0" i="1" smtClean="0">
                                          <a:latin typeface="Cambria Math" panose="02040503050406030204" pitchFamily="18" charset="0"/>
                                          <a:ea typeface="Cambria Math" panose="02040503050406030204" pitchFamily="18" charset="0"/>
                                        </a:rPr>
                                        <m:t>𝑛</m:t>
                                      </m:r>
                                    </m:e>
                                    <m:sub>
                                      <m:r>
                                        <a:rPr lang="pt-PT" sz="2000" b="0" i="1" smtClean="0">
                                          <a:latin typeface="Cambria Math" panose="02040503050406030204" pitchFamily="18" charset="0"/>
                                          <a:ea typeface="Cambria Math" panose="02040503050406030204" pitchFamily="18" charset="0"/>
                                        </a:rPr>
                                        <m:t>𝑐</m:t>
                                      </m:r>
                                    </m:sub>
                                  </m:sSub>
                                </m:e>
                              </m:d>
                            </m:oMath>
                          </a14:m>
                          <a:endParaRPr lang="pt-PT" sz="2000" b="1" dirty="0"/>
                        </a:p>
                      </a:txBody>
                      <a:tcPr/>
                    </a:tc>
                    <a:tc>
                      <a:txBody>
                        <a:bodyPr/>
                        <a:lstStyle/>
                        <a:p>
                          <a:pPr/>
                          <a14:m>
                            <m:oMathPara xmlns:m="http://schemas.openxmlformats.org/officeDocument/2006/math">
                              <m:oMathParaPr>
                                <m:jc m:val="centerGroup"/>
                              </m:oMathParaPr>
                              <m:oMath xmlns:m="http://schemas.openxmlformats.org/officeDocument/2006/math">
                                <m:r>
                                  <a:rPr lang="pt-PT" sz="2000" i="1" smtClean="0">
                                    <a:latin typeface="Cambria Math" panose="02040503050406030204" pitchFamily="18" charset="0"/>
                                    <a:ea typeface="Cambria Math" panose="02040503050406030204" pitchFamily="18" charset="0"/>
                                  </a:rPr>
                                  <m:t>𝛼</m:t>
                                </m:r>
                                <m:r>
                                  <a:rPr lang="pt-PT" sz="2000" b="0" i="1" smtClean="0">
                                    <a:latin typeface="Cambria Math" panose="02040503050406030204" pitchFamily="18" charset="0"/>
                                    <a:ea typeface="Cambria Math" panose="02040503050406030204" pitchFamily="18" charset="0"/>
                                  </a:rPr>
                                  <m:t>𝑆𝑐𝑎𝑡</m:t>
                                </m:r>
                                <m:d>
                                  <m:dPr>
                                    <m:ctrlPr>
                                      <a:rPr lang="pt-PT" sz="2000" b="0" i="1" smtClean="0">
                                        <a:latin typeface="Cambria Math" panose="02040503050406030204" pitchFamily="18" charset="0"/>
                                        <a:ea typeface="Cambria Math" panose="02040503050406030204" pitchFamily="18" charset="0"/>
                                      </a:rPr>
                                    </m:ctrlPr>
                                  </m:dPr>
                                  <m:e>
                                    <m:sSub>
                                      <m:sSubPr>
                                        <m:ctrlPr>
                                          <a:rPr lang="pt-PT" sz="2000" b="0" i="1" smtClean="0">
                                            <a:latin typeface="Cambria Math" panose="02040503050406030204" pitchFamily="18" charset="0"/>
                                            <a:ea typeface="Cambria Math" panose="02040503050406030204" pitchFamily="18" charset="0"/>
                                          </a:rPr>
                                        </m:ctrlPr>
                                      </m:sSubPr>
                                      <m:e>
                                        <m:r>
                                          <a:rPr lang="pt-PT" sz="2000" b="0" i="1" smtClean="0">
                                            <a:latin typeface="Cambria Math" panose="02040503050406030204" pitchFamily="18" charset="0"/>
                                            <a:ea typeface="Cambria Math" panose="02040503050406030204" pitchFamily="18" charset="0"/>
                                          </a:rPr>
                                          <m:t>𝑛</m:t>
                                        </m:r>
                                      </m:e>
                                      <m:sub>
                                        <m:r>
                                          <a:rPr lang="pt-PT" sz="2000" b="0" i="1" smtClean="0">
                                            <a:latin typeface="Cambria Math" panose="02040503050406030204" pitchFamily="18" charset="0"/>
                                            <a:ea typeface="Cambria Math" panose="02040503050406030204" pitchFamily="18" charset="0"/>
                                          </a:rPr>
                                          <m:t>𝑐</m:t>
                                        </m:r>
                                      </m:sub>
                                    </m:sSub>
                                  </m:e>
                                </m:d>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𝐷𝑖𝑠</m:t>
                                </m:r>
                                <m:r>
                                  <a:rPr lang="pt-PT" sz="2000" b="0" i="1" smtClean="0">
                                    <a:latin typeface="Cambria Math" panose="02040503050406030204" pitchFamily="18" charset="0"/>
                                    <a:ea typeface="Cambria Math" panose="02040503050406030204" pitchFamily="18" charset="0"/>
                                  </a:rPr>
                                  <m:t>(</m:t>
                                </m:r>
                                <m:sSub>
                                  <m:sSubPr>
                                    <m:ctrlPr>
                                      <a:rPr lang="pt-PT" sz="2000" b="0" i="1" smtClean="0">
                                        <a:latin typeface="Cambria Math" panose="02040503050406030204" pitchFamily="18" charset="0"/>
                                        <a:ea typeface="Cambria Math" panose="02040503050406030204" pitchFamily="18" charset="0"/>
                                      </a:rPr>
                                    </m:ctrlPr>
                                  </m:sSubPr>
                                  <m:e>
                                    <m:r>
                                      <a:rPr lang="pt-PT" sz="2000" b="0" i="1" smtClean="0">
                                        <a:latin typeface="Cambria Math" panose="02040503050406030204" pitchFamily="18" charset="0"/>
                                        <a:ea typeface="Cambria Math" panose="02040503050406030204" pitchFamily="18" charset="0"/>
                                      </a:rPr>
                                      <m:t>𝑛</m:t>
                                    </m:r>
                                  </m:e>
                                  <m:sub>
                                    <m:r>
                                      <a:rPr lang="pt-PT" sz="2000" b="0" i="1" smtClean="0">
                                        <a:latin typeface="Cambria Math" panose="02040503050406030204" pitchFamily="18" charset="0"/>
                                        <a:ea typeface="Cambria Math" panose="02040503050406030204" pitchFamily="18" charset="0"/>
                                      </a:rPr>
                                      <m:t>𝑐</m:t>
                                    </m:r>
                                  </m:sub>
                                </m:sSub>
                                <m:r>
                                  <a:rPr lang="pt-PT" sz="2000" b="0" i="1" smtClean="0">
                                    <a:latin typeface="Cambria Math" panose="02040503050406030204" pitchFamily="18" charset="0"/>
                                    <a:ea typeface="Cambria Math" panose="02040503050406030204" pitchFamily="18" charset="0"/>
                                  </a:rPr>
                                  <m:t>)</m:t>
                                </m:r>
                              </m:oMath>
                            </m:oMathPara>
                          </a14:m>
                          <a:endParaRPr lang="pt-PT" sz="2000" dirty="0"/>
                        </a:p>
                      </a:txBody>
                      <a:tcPr/>
                    </a:tc>
                    <a:extLst>
                      <a:ext uri="{0D108BD9-81ED-4DB2-BD59-A6C34878D82A}">
                        <a16:rowId xmlns:a16="http://schemas.microsoft.com/office/drawing/2014/main" val="3846658020"/>
                      </a:ext>
                    </a:extLst>
                  </a:tr>
                  <a:tr h="413300">
                    <a:tc>
                      <a:txBody>
                        <a:bodyPr/>
                        <a:lstStyle/>
                        <a:p>
                          <a:r>
                            <a:rPr lang="pt-PT" sz="2000" b="1" dirty="0"/>
                            <a:t>S_Dbw</a:t>
                          </a:r>
                          <a14:m>
                            <m:oMath xmlns:m="http://schemas.openxmlformats.org/officeDocument/2006/math">
                              <m:d>
                                <m:dPr>
                                  <m:ctrlPr>
                                    <a:rPr lang="pt-PT" sz="2000" b="0" i="1" smtClean="0">
                                      <a:latin typeface="Cambria Math" panose="02040503050406030204" pitchFamily="18" charset="0"/>
                                    </a:rPr>
                                  </m:ctrlPr>
                                </m:dPr>
                                <m:e>
                                  <m:sSub>
                                    <m:sSubPr>
                                      <m:ctrlPr>
                                        <a:rPr lang="pt-PT" sz="2000" b="0" i="1" smtClean="0">
                                          <a:latin typeface="Cambria Math" panose="02040503050406030204" pitchFamily="18" charset="0"/>
                                          <a:ea typeface="Cambria Math" panose="02040503050406030204" pitchFamily="18" charset="0"/>
                                        </a:rPr>
                                      </m:ctrlPr>
                                    </m:sSubPr>
                                    <m:e>
                                      <m:r>
                                        <a:rPr lang="pt-PT" sz="2000" b="0" i="1" smtClean="0">
                                          <a:latin typeface="Cambria Math" panose="02040503050406030204" pitchFamily="18" charset="0"/>
                                          <a:ea typeface="Cambria Math" panose="02040503050406030204" pitchFamily="18" charset="0"/>
                                        </a:rPr>
                                        <m:t>𝑛</m:t>
                                      </m:r>
                                    </m:e>
                                    <m:sub>
                                      <m:r>
                                        <a:rPr lang="pt-PT" sz="2000" b="0" i="1" smtClean="0">
                                          <a:latin typeface="Cambria Math" panose="02040503050406030204" pitchFamily="18" charset="0"/>
                                          <a:ea typeface="Cambria Math" panose="02040503050406030204" pitchFamily="18" charset="0"/>
                                        </a:rPr>
                                        <m:t>𝑐</m:t>
                                      </m:r>
                                    </m:sub>
                                  </m:sSub>
                                </m:e>
                              </m:d>
                            </m:oMath>
                          </a14:m>
                          <a:endParaRPr lang="pt-PT" sz="2000" b="1" dirty="0"/>
                        </a:p>
                      </a:txBody>
                      <a:tcPr/>
                    </a:tc>
                    <a:tc>
                      <a:txBody>
                        <a:bodyPr/>
                        <a:lstStyle/>
                        <a:p>
                          <a:pPr/>
                          <a14:m>
                            <m:oMathPara xmlns:m="http://schemas.openxmlformats.org/officeDocument/2006/math">
                              <m:oMathParaPr>
                                <m:jc m:val="centerGroup"/>
                              </m:oMathParaPr>
                              <m:oMath xmlns:m="http://schemas.openxmlformats.org/officeDocument/2006/math">
                                <m:r>
                                  <a:rPr lang="pt-PT" sz="2000" b="0" i="1" smtClean="0">
                                    <a:latin typeface="Cambria Math" panose="02040503050406030204" pitchFamily="18" charset="0"/>
                                  </a:rPr>
                                  <m:t>𝑆𝑐𝑎𝑡</m:t>
                                </m:r>
                                <m:d>
                                  <m:dPr>
                                    <m:ctrlPr>
                                      <a:rPr lang="pt-PT" sz="2000" b="0" i="1" smtClean="0">
                                        <a:latin typeface="Cambria Math" panose="02040503050406030204" pitchFamily="18" charset="0"/>
                                      </a:rPr>
                                    </m:ctrlPr>
                                  </m:dPr>
                                  <m:e>
                                    <m:sSub>
                                      <m:sSubPr>
                                        <m:ctrlPr>
                                          <a:rPr lang="pt-PT" sz="2000" b="0" i="1" smtClean="0">
                                            <a:latin typeface="Cambria Math" panose="02040503050406030204" pitchFamily="18" charset="0"/>
                                            <a:ea typeface="Cambria Math" panose="02040503050406030204" pitchFamily="18" charset="0"/>
                                          </a:rPr>
                                        </m:ctrlPr>
                                      </m:sSubPr>
                                      <m:e>
                                        <m:r>
                                          <a:rPr lang="pt-PT" sz="2000" b="0" i="1" smtClean="0">
                                            <a:latin typeface="Cambria Math" panose="02040503050406030204" pitchFamily="18" charset="0"/>
                                            <a:ea typeface="Cambria Math" panose="02040503050406030204" pitchFamily="18" charset="0"/>
                                          </a:rPr>
                                          <m:t>𝑛</m:t>
                                        </m:r>
                                      </m:e>
                                      <m:sub>
                                        <m:r>
                                          <a:rPr lang="pt-PT" sz="2000" b="0" i="1" smtClean="0">
                                            <a:latin typeface="Cambria Math" panose="02040503050406030204" pitchFamily="18" charset="0"/>
                                            <a:ea typeface="Cambria Math" panose="02040503050406030204" pitchFamily="18" charset="0"/>
                                          </a:rPr>
                                          <m:t>𝑐</m:t>
                                        </m:r>
                                      </m:sub>
                                    </m:sSub>
                                  </m:e>
                                </m:d>
                                <m:r>
                                  <a:rPr lang="pt-PT" sz="2000" b="0" i="0" smtClean="0">
                                    <a:latin typeface="Cambria Math" panose="02040503050406030204" pitchFamily="18" charset="0"/>
                                    <a:ea typeface="Cambria Math" panose="02040503050406030204" pitchFamily="18" charset="0"/>
                                  </a:rPr>
                                  <m:t>+</m:t>
                                </m:r>
                                <m:r>
                                  <m:rPr>
                                    <m:sty m:val="p"/>
                                  </m:rPr>
                                  <a:rPr lang="pt-PT" sz="2000" b="0" i="0" smtClean="0">
                                    <a:latin typeface="Cambria Math" panose="02040503050406030204" pitchFamily="18" charset="0"/>
                                    <a:ea typeface="Cambria Math" panose="02040503050406030204" pitchFamily="18" charset="0"/>
                                  </a:rPr>
                                  <m:t>Dens</m:t>
                                </m:r>
                                <m:r>
                                  <a:rPr lang="pt-PT" sz="2000" b="0" i="0" smtClean="0">
                                    <a:latin typeface="Cambria Math" panose="02040503050406030204" pitchFamily="18" charset="0"/>
                                    <a:ea typeface="Cambria Math" panose="02040503050406030204" pitchFamily="18" charset="0"/>
                                  </a:rPr>
                                  <m:t>_</m:t>
                                </m:r>
                                <m:r>
                                  <m:rPr>
                                    <m:sty m:val="p"/>
                                  </m:rPr>
                                  <a:rPr lang="pt-PT" sz="2000" b="0" i="0" smtClean="0">
                                    <a:latin typeface="Cambria Math" panose="02040503050406030204" pitchFamily="18" charset="0"/>
                                    <a:ea typeface="Cambria Math" panose="02040503050406030204" pitchFamily="18" charset="0"/>
                                  </a:rPr>
                                  <m:t>bw</m:t>
                                </m:r>
                                <m:r>
                                  <a:rPr lang="pt-PT" sz="2000" b="0" i="0" smtClean="0">
                                    <a:latin typeface="Cambria Math" panose="02040503050406030204" pitchFamily="18" charset="0"/>
                                    <a:ea typeface="Cambria Math" panose="02040503050406030204" pitchFamily="18" charset="0"/>
                                  </a:rPr>
                                  <m:t>(</m:t>
                                </m:r>
                                <m:sSub>
                                  <m:sSubPr>
                                    <m:ctrlPr>
                                      <a:rPr lang="pt-PT" sz="2000" b="0" i="1" smtClean="0">
                                        <a:latin typeface="Cambria Math" panose="02040503050406030204" pitchFamily="18" charset="0"/>
                                        <a:ea typeface="Cambria Math" panose="02040503050406030204" pitchFamily="18" charset="0"/>
                                      </a:rPr>
                                    </m:ctrlPr>
                                  </m:sSubPr>
                                  <m:e>
                                    <m:r>
                                      <a:rPr lang="pt-PT" sz="2000" b="0" i="1" smtClean="0">
                                        <a:latin typeface="Cambria Math" panose="02040503050406030204" pitchFamily="18" charset="0"/>
                                        <a:ea typeface="Cambria Math" panose="02040503050406030204" pitchFamily="18" charset="0"/>
                                      </a:rPr>
                                      <m:t>𝑛</m:t>
                                    </m:r>
                                  </m:e>
                                  <m:sub>
                                    <m:r>
                                      <a:rPr lang="pt-PT" sz="2000" b="0" i="1" smtClean="0">
                                        <a:latin typeface="Cambria Math" panose="02040503050406030204" pitchFamily="18" charset="0"/>
                                        <a:ea typeface="Cambria Math" panose="02040503050406030204" pitchFamily="18" charset="0"/>
                                      </a:rPr>
                                      <m:t>𝑐</m:t>
                                    </m:r>
                                  </m:sub>
                                </m:sSub>
                                <m:r>
                                  <a:rPr lang="pt-PT" sz="2000" b="0" i="1" smtClean="0">
                                    <a:latin typeface="Cambria Math" panose="02040503050406030204" pitchFamily="18" charset="0"/>
                                    <a:ea typeface="Cambria Math" panose="02040503050406030204" pitchFamily="18" charset="0"/>
                                  </a:rPr>
                                  <m:t>)</m:t>
                                </m:r>
                              </m:oMath>
                            </m:oMathPara>
                          </a14:m>
                          <a:endParaRPr lang="pt-PT" sz="2000" dirty="0"/>
                        </a:p>
                      </a:txBody>
                      <a:tcPr/>
                    </a:tc>
                    <a:extLst>
                      <a:ext uri="{0D108BD9-81ED-4DB2-BD59-A6C34878D82A}">
                        <a16:rowId xmlns:a16="http://schemas.microsoft.com/office/drawing/2014/main" val="317188834"/>
                      </a:ext>
                    </a:extLst>
                  </a:tr>
                  <a:tr h="413300">
                    <a:tc>
                      <a:txBody>
                        <a:bodyPr/>
                        <a:lstStyle/>
                        <a:p>
                          <a:r>
                            <a:rPr lang="pt-PT" sz="2000" b="1" dirty="0"/>
                            <a:t>CVNN</a:t>
                          </a:r>
                          <a14:m>
                            <m:oMath xmlns:m="http://schemas.openxmlformats.org/officeDocument/2006/math">
                              <m:d>
                                <m:dPr>
                                  <m:ctrlPr>
                                    <a:rPr lang="pt-PT" sz="2000" b="0" i="1" smtClean="0">
                                      <a:latin typeface="Cambria Math" panose="02040503050406030204" pitchFamily="18" charset="0"/>
                                    </a:rPr>
                                  </m:ctrlPr>
                                </m:dPr>
                                <m:e>
                                  <m:sSub>
                                    <m:sSubPr>
                                      <m:ctrlPr>
                                        <a:rPr lang="pt-PT" sz="2000" b="0" i="1" smtClean="0">
                                          <a:latin typeface="Cambria Math" panose="02040503050406030204" pitchFamily="18" charset="0"/>
                                          <a:ea typeface="Cambria Math" panose="02040503050406030204" pitchFamily="18" charset="0"/>
                                        </a:rPr>
                                      </m:ctrlPr>
                                    </m:sSubPr>
                                    <m:e>
                                      <m:r>
                                        <a:rPr lang="pt-PT" sz="2000" b="0" i="1" smtClean="0">
                                          <a:latin typeface="Cambria Math" panose="02040503050406030204" pitchFamily="18" charset="0"/>
                                          <a:ea typeface="Cambria Math" panose="02040503050406030204" pitchFamily="18" charset="0"/>
                                        </a:rPr>
                                        <m:t>𝑛</m:t>
                                      </m:r>
                                    </m:e>
                                    <m:sub>
                                      <m:r>
                                        <a:rPr lang="pt-PT" sz="2000" b="0" i="1" smtClean="0">
                                          <a:latin typeface="Cambria Math" panose="02040503050406030204" pitchFamily="18" charset="0"/>
                                          <a:ea typeface="Cambria Math" panose="02040503050406030204" pitchFamily="18" charset="0"/>
                                        </a:rPr>
                                        <m:t>𝑐</m:t>
                                      </m:r>
                                    </m:sub>
                                  </m:sSub>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𝑘</m:t>
                                  </m:r>
                                </m:e>
                              </m:d>
                            </m:oMath>
                          </a14:m>
                          <a:endParaRPr lang="pt-PT" sz="2000"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pt-PT" sz="2000" i="1" smtClean="0">
                                        <a:latin typeface="Cambria Math" panose="02040503050406030204" pitchFamily="18" charset="0"/>
                                      </a:rPr>
                                    </m:ctrlPr>
                                  </m:sSubPr>
                                  <m:e>
                                    <m:r>
                                      <a:rPr lang="pt-PT" sz="2000" b="0" i="1" smtClean="0">
                                        <a:latin typeface="Cambria Math" panose="02040503050406030204" pitchFamily="18" charset="0"/>
                                      </a:rPr>
                                      <m:t>𝑆𝑒𝑝</m:t>
                                    </m:r>
                                  </m:e>
                                  <m:sub>
                                    <m:r>
                                      <a:rPr lang="pt-PT" sz="2000" b="0" i="1" smtClean="0">
                                        <a:latin typeface="Cambria Math" panose="02040503050406030204" pitchFamily="18" charset="0"/>
                                      </a:rPr>
                                      <m:t>𝑛𝑜𝑟𝑚</m:t>
                                    </m:r>
                                  </m:sub>
                                </m:sSub>
                                <m:d>
                                  <m:dPr>
                                    <m:ctrlPr>
                                      <a:rPr lang="pt-PT" sz="2000" b="0" i="1" smtClean="0">
                                        <a:latin typeface="Cambria Math" panose="02040503050406030204" pitchFamily="18" charset="0"/>
                                      </a:rPr>
                                    </m:ctrlPr>
                                  </m:dPr>
                                  <m:e>
                                    <m:sSub>
                                      <m:sSubPr>
                                        <m:ctrlPr>
                                          <a:rPr lang="pt-PT" sz="2000" b="0" i="1" smtClean="0">
                                            <a:latin typeface="Cambria Math" panose="02040503050406030204" pitchFamily="18" charset="0"/>
                                            <a:ea typeface="Cambria Math" panose="02040503050406030204" pitchFamily="18" charset="0"/>
                                          </a:rPr>
                                        </m:ctrlPr>
                                      </m:sSubPr>
                                      <m:e>
                                        <m:r>
                                          <a:rPr lang="pt-PT" sz="2000" b="0" i="1" smtClean="0">
                                            <a:latin typeface="Cambria Math" panose="02040503050406030204" pitchFamily="18" charset="0"/>
                                            <a:ea typeface="Cambria Math" panose="02040503050406030204" pitchFamily="18" charset="0"/>
                                          </a:rPr>
                                          <m:t>𝑛</m:t>
                                        </m:r>
                                      </m:e>
                                      <m:sub>
                                        <m:r>
                                          <a:rPr lang="pt-PT" sz="2000" b="0" i="1" smtClean="0">
                                            <a:latin typeface="Cambria Math" panose="02040503050406030204" pitchFamily="18" charset="0"/>
                                            <a:ea typeface="Cambria Math" panose="02040503050406030204" pitchFamily="18" charset="0"/>
                                          </a:rPr>
                                          <m:t>𝑐</m:t>
                                        </m:r>
                                      </m:sub>
                                    </m:sSub>
                                    <m:r>
                                      <a:rPr lang="pt-PT" sz="2000" b="0" i="1" smtClean="0">
                                        <a:latin typeface="Cambria Math" panose="02040503050406030204" pitchFamily="18" charset="0"/>
                                        <a:ea typeface="Cambria Math" panose="02040503050406030204" pitchFamily="18" charset="0"/>
                                      </a:rPr>
                                      <m:t>,</m:t>
                                    </m:r>
                                    <m:r>
                                      <a:rPr lang="pt-PT" sz="2000" b="0" i="1" smtClean="0">
                                        <a:latin typeface="Cambria Math" panose="02040503050406030204" pitchFamily="18" charset="0"/>
                                        <a:ea typeface="Cambria Math" panose="02040503050406030204" pitchFamily="18" charset="0"/>
                                      </a:rPr>
                                      <m:t>𝑘</m:t>
                                    </m:r>
                                  </m:e>
                                </m:d>
                                <m:r>
                                  <a:rPr lang="pt-PT" sz="2000" b="0" i="1" smtClean="0">
                                    <a:latin typeface="Cambria Math" panose="02040503050406030204" pitchFamily="18" charset="0"/>
                                    <a:ea typeface="Cambria Math" panose="02040503050406030204" pitchFamily="18" charset="0"/>
                                  </a:rPr>
                                  <m:t>+</m:t>
                                </m:r>
                                <m:sSub>
                                  <m:sSubPr>
                                    <m:ctrlPr>
                                      <a:rPr lang="pt-PT" sz="2000" b="0" i="1" smtClean="0">
                                        <a:latin typeface="Cambria Math" panose="02040503050406030204" pitchFamily="18" charset="0"/>
                                        <a:ea typeface="Cambria Math" panose="02040503050406030204" pitchFamily="18" charset="0"/>
                                      </a:rPr>
                                    </m:ctrlPr>
                                  </m:sSubPr>
                                  <m:e>
                                    <m:r>
                                      <a:rPr lang="pt-PT" sz="2000" b="0" i="1" smtClean="0">
                                        <a:latin typeface="Cambria Math" panose="02040503050406030204" pitchFamily="18" charset="0"/>
                                        <a:ea typeface="Cambria Math" panose="02040503050406030204" pitchFamily="18" charset="0"/>
                                      </a:rPr>
                                      <m:t>𝐶𝑜𝑚</m:t>
                                    </m:r>
                                  </m:e>
                                  <m:sub>
                                    <m:r>
                                      <a:rPr lang="pt-PT" sz="2000" b="0" i="1" smtClean="0">
                                        <a:latin typeface="Cambria Math" panose="02040503050406030204" pitchFamily="18" charset="0"/>
                                        <a:ea typeface="Cambria Math" panose="02040503050406030204" pitchFamily="18" charset="0"/>
                                      </a:rPr>
                                      <m:t>𝑛𝑜𝑟𝑚</m:t>
                                    </m:r>
                                  </m:sub>
                                </m:sSub>
                                <m:r>
                                  <a:rPr lang="pt-PT" sz="2000" b="0" i="1" smtClean="0">
                                    <a:latin typeface="Cambria Math" panose="02040503050406030204" pitchFamily="18" charset="0"/>
                                    <a:ea typeface="Cambria Math" panose="02040503050406030204" pitchFamily="18" charset="0"/>
                                  </a:rPr>
                                  <m:t>(</m:t>
                                </m:r>
                                <m:sSub>
                                  <m:sSubPr>
                                    <m:ctrlPr>
                                      <a:rPr lang="pt-PT" sz="2000" b="0" i="1" smtClean="0">
                                        <a:latin typeface="Cambria Math" panose="02040503050406030204" pitchFamily="18" charset="0"/>
                                        <a:ea typeface="Cambria Math" panose="02040503050406030204" pitchFamily="18" charset="0"/>
                                      </a:rPr>
                                    </m:ctrlPr>
                                  </m:sSubPr>
                                  <m:e>
                                    <m:r>
                                      <a:rPr lang="pt-PT" sz="2000" b="0" i="1" smtClean="0">
                                        <a:latin typeface="Cambria Math" panose="02040503050406030204" pitchFamily="18" charset="0"/>
                                        <a:ea typeface="Cambria Math" panose="02040503050406030204" pitchFamily="18" charset="0"/>
                                      </a:rPr>
                                      <m:t>𝑛</m:t>
                                    </m:r>
                                  </m:e>
                                  <m:sub>
                                    <m:r>
                                      <a:rPr lang="pt-PT" sz="2000" b="0" i="1" smtClean="0">
                                        <a:latin typeface="Cambria Math" panose="02040503050406030204" pitchFamily="18" charset="0"/>
                                        <a:ea typeface="Cambria Math" panose="02040503050406030204" pitchFamily="18" charset="0"/>
                                      </a:rPr>
                                      <m:t>𝑐</m:t>
                                    </m:r>
                                  </m:sub>
                                </m:sSub>
                                <m:r>
                                  <a:rPr lang="pt-PT" sz="2000" b="0" i="1" smtClean="0">
                                    <a:latin typeface="Cambria Math" panose="02040503050406030204" pitchFamily="18" charset="0"/>
                                    <a:ea typeface="Cambria Math" panose="02040503050406030204" pitchFamily="18" charset="0"/>
                                  </a:rPr>
                                  <m:t>, </m:t>
                                </m:r>
                                <m:r>
                                  <a:rPr lang="pt-PT" sz="2000" b="0" i="1" smtClean="0">
                                    <a:latin typeface="Cambria Math" panose="02040503050406030204" pitchFamily="18" charset="0"/>
                                    <a:ea typeface="Cambria Math" panose="02040503050406030204" pitchFamily="18" charset="0"/>
                                  </a:rPr>
                                  <m:t>𝑘</m:t>
                                </m:r>
                                <m:r>
                                  <a:rPr lang="pt-PT" sz="2000" b="0" i="1" smtClean="0">
                                    <a:latin typeface="Cambria Math" panose="02040503050406030204" pitchFamily="18" charset="0"/>
                                    <a:ea typeface="Cambria Math" panose="02040503050406030204" pitchFamily="18" charset="0"/>
                                  </a:rPr>
                                  <m:t>)</m:t>
                                </m:r>
                              </m:oMath>
                            </m:oMathPara>
                          </a14:m>
                          <a:endParaRPr lang="pt-PT" sz="2000" dirty="0"/>
                        </a:p>
                      </a:txBody>
                      <a:tcPr/>
                    </a:tc>
                    <a:extLst>
                      <a:ext uri="{0D108BD9-81ED-4DB2-BD59-A6C34878D82A}">
                        <a16:rowId xmlns:a16="http://schemas.microsoft.com/office/drawing/2014/main" val="1650196530"/>
                      </a:ext>
                    </a:extLst>
                  </a:tr>
                </a:tbl>
              </a:graphicData>
            </a:graphic>
          </p:graphicFrame>
        </mc:Choice>
        <mc:Fallback xmlns="">
          <p:graphicFrame>
            <p:nvGraphicFramePr>
              <p:cNvPr id="8" name="Table 13">
                <a:extLst>
                  <a:ext uri="{FF2B5EF4-FFF2-40B4-BE49-F238E27FC236}">
                    <a16:creationId xmlns:a16="http://schemas.microsoft.com/office/drawing/2014/main" id="{35FF7EC0-5660-48B2-AB13-FEF6603368B0}"/>
                  </a:ext>
                </a:extLst>
              </p:cNvPr>
              <p:cNvGraphicFramePr>
                <a:graphicFrameLocks noGrp="1"/>
              </p:cNvGraphicFramePr>
              <p:nvPr>
                <p:extLst>
                  <p:ext uri="{D42A27DB-BD31-4B8C-83A1-F6EECF244321}">
                    <p14:modId xmlns:p14="http://schemas.microsoft.com/office/powerpoint/2010/main" val="3346401030"/>
                  </p:ext>
                </p:extLst>
              </p:nvPr>
            </p:nvGraphicFramePr>
            <p:xfrm>
              <a:off x="1691984" y="1937553"/>
              <a:ext cx="8808031" cy="3958247"/>
            </p:xfrm>
            <a:graphic>
              <a:graphicData uri="http://schemas.openxmlformats.org/drawingml/2006/table">
                <a:tbl>
                  <a:tblPr firstRow="1" bandRow="1">
                    <a:tableStyleId>{5C22544A-7EE6-4342-B048-85BDC9FD1C3A}</a:tableStyleId>
                  </a:tblPr>
                  <a:tblGrid>
                    <a:gridCol w="2316101">
                      <a:extLst>
                        <a:ext uri="{9D8B030D-6E8A-4147-A177-3AD203B41FA5}">
                          <a16:colId xmlns:a16="http://schemas.microsoft.com/office/drawing/2014/main" val="1103611417"/>
                        </a:ext>
                      </a:extLst>
                    </a:gridCol>
                    <a:gridCol w="6491930">
                      <a:extLst>
                        <a:ext uri="{9D8B030D-6E8A-4147-A177-3AD203B41FA5}">
                          <a16:colId xmlns:a16="http://schemas.microsoft.com/office/drawing/2014/main" val="4281615035"/>
                        </a:ext>
                      </a:extLst>
                    </a:gridCol>
                  </a:tblGrid>
                  <a:tr h="996165">
                    <a:tc>
                      <a:txBody>
                        <a:bodyPr/>
                        <a:lstStyle/>
                        <a:p>
                          <a:r>
                            <a:rPr lang="pt-PT" sz="2000" dirty="0">
                              <a:solidFill>
                                <a:schemeClr val="tx1"/>
                              </a:solidFill>
                            </a:rPr>
                            <a:t>Modified Huberts</a:t>
                          </a:r>
                        </a:p>
                      </a:txBody>
                      <a:tcPr>
                        <a:solidFill>
                          <a:schemeClr val="accent1">
                            <a:lumMod val="20000"/>
                            <a:lumOff val="80000"/>
                          </a:schemeClr>
                        </a:solidFill>
                      </a:tcPr>
                    </a:tc>
                    <a:tc>
                      <a:txBody>
                        <a:bodyPr/>
                        <a:lstStyle/>
                        <a:p>
                          <a:endParaRPr lang="pt-PT"/>
                        </a:p>
                      </a:txBody>
                      <a:tcPr>
                        <a:blipFill>
                          <a:blip r:embed="rId4"/>
                          <a:stretch>
                            <a:fillRect l="-35741" t="-3049" r="-375" b="-305488"/>
                          </a:stretch>
                        </a:blipFill>
                      </a:tcPr>
                    </a:tc>
                    <a:extLst>
                      <a:ext uri="{0D108BD9-81ED-4DB2-BD59-A6C34878D82A}">
                        <a16:rowId xmlns:a16="http://schemas.microsoft.com/office/drawing/2014/main" val="3258823035"/>
                      </a:ext>
                    </a:extLst>
                  </a:tr>
                  <a:tr h="798574">
                    <a:tc>
                      <a:txBody>
                        <a:bodyPr/>
                        <a:lstStyle/>
                        <a:p>
                          <a:endParaRPr lang="pt-PT"/>
                        </a:p>
                      </a:txBody>
                      <a:tcPr>
                        <a:blipFill>
                          <a:blip r:embed="rId4"/>
                          <a:stretch>
                            <a:fillRect l="-263" t="-129008" r="-281579" b="-282443"/>
                          </a:stretch>
                        </a:blipFill>
                      </a:tcPr>
                    </a:tc>
                    <a:tc>
                      <a:txBody>
                        <a:bodyPr/>
                        <a:lstStyle/>
                        <a:p>
                          <a:endParaRPr lang="pt-PT"/>
                        </a:p>
                      </a:txBody>
                      <a:tcPr>
                        <a:blipFill>
                          <a:blip r:embed="rId4"/>
                          <a:stretch>
                            <a:fillRect l="-35741" t="-129008" r="-375" b="-282443"/>
                          </a:stretch>
                        </a:blipFill>
                      </a:tcPr>
                    </a:tc>
                    <a:extLst>
                      <a:ext uri="{0D108BD9-81ED-4DB2-BD59-A6C34878D82A}">
                        <a16:rowId xmlns:a16="http://schemas.microsoft.com/office/drawing/2014/main" val="3140710606"/>
                      </a:ext>
                    </a:extLst>
                  </a:tr>
                  <a:tr h="923608">
                    <a:tc>
                      <a:txBody>
                        <a:bodyPr/>
                        <a:lstStyle/>
                        <a:p>
                          <a:endParaRPr lang="pt-PT"/>
                        </a:p>
                      </a:txBody>
                      <a:tcPr>
                        <a:blipFill>
                          <a:blip r:embed="rId4"/>
                          <a:stretch>
                            <a:fillRect l="-263" t="-197368" r="-281579" b="-143421"/>
                          </a:stretch>
                        </a:blipFill>
                      </a:tcPr>
                    </a:tc>
                    <a:tc>
                      <a:txBody>
                        <a:bodyPr/>
                        <a:lstStyle/>
                        <a:p>
                          <a:endParaRPr lang="pt-PT"/>
                        </a:p>
                      </a:txBody>
                      <a:tcPr>
                        <a:blipFill>
                          <a:blip r:embed="rId4"/>
                          <a:stretch>
                            <a:fillRect l="-35741" t="-197368" r="-375" b="-143421"/>
                          </a:stretch>
                        </a:blipFill>
                      </a:tcPr>
                    </a:tc>
                    <a:extLst>
                      <a:ext uri="{0D108BD9-81ED-4DB2-BD59-A6C34878D82A}">
                        <a16:rowId xmlns:a16="http://schemas.microsoft.com/office/drawing/2014/main" val="1611781940"/>
                      </a:ext>
                    </a:extLst>
                  </a:tr>
                  <a:tr h="413300">
                    <a:tc>
                      <a:txBody>
                        <a:bodyPr/>
                        <a:lstStyle/>
                        <a:p>
                          <a:endParaRPr lang="pt-PT"/>
                        </a:p>
                      </a:txBody>
                      <a:tcPr>
                        <a:blipFill>
                          <a:blip r:embed="rId4"/>
                          <a:stretch>
                            <a:fillRect l="-263" t="-664706" r="-281579" b="-220588"/>
                          </a:stretch>
                        </a:blipFill>
                      </a:tcPr>
                    </a:tc>
                    <a:tc>
                      <a:txBody>
                        <a:bodyPr/>
                        <a:lstStyle/>
                        <a:p>
                          <a:endParaRPr lang="pt-PT"/>
                        </a:p>
                      </a:txBody>
                      <a:tcPr>
                        <a:blipFill>
                          <a:blip r:embed="rId4"/>
                          <a:stretch>
                            <a:fillRect l="-35741" t="-664706" r="-375" b="-220588"/>
                          </a:stretch>
                        </a:blipFill>
                      </a:tcPr>
                    </a:tc>
                    <a:extLst>
                      <a:ext uri="{0D108BD9-81ED-4DB2-BD59-A6C34878D82A}">
                        <a16:rowId xmlns:a16="http://schemas.microsoft.com/office/drawing/2014/main" val="3846658020"/>
                      </a:ext>
                    </a:extLst>
                  </a:tr>
                  <a:tr h="413300">
                    <a:tc>
                      <a:txBody>
                        <a:bodyPr/>
                        <a:lstStyle/>
                        <a:p>
                          <a:endParaRPr lang="pt-PT"/>
                        </a:p>
                      </a:txBody>
                      <a:tcPr>
                        <a:blipFill>
                          <a:blip r:embed="rId4"/>
                          <a:stretch>
                            <a:fillRect l="-263" t="-764706" r="-281579" b="-120588"/>
                          </a:stretch>
                        </a:blipFill>
                      </a:tcPr>
                    </a:tc>
                    <a:tc>
                      <a:txBody>
                        <a:bodyPr/>
                        <a:lstStyle/>
                        <a:p>
                          <a:endParaRPr lang="pt-PT"/>
                        </a:p>
                      </a:txBody>
                      <a:tcPr>
                        <a:blipFill>
                          <a:blip r:embed="rId4"/>
                          <a:stretch>
                            <a:fillRect l="-35741" t="-764706" r="-375" b="-120588"/>
                          </a:stretch>
                        </a:blipFill>
                      </a:tcPr>
                    </a:tc>
                    <a:extLst>
                      <a:ext uri="{0D108BD9-81ED-4DB2-BD59-A6C34878D82A}">
                        <a16:rowId xmlns:a16="http://schemas.microsoft.com/office/drawing/2014/main" val="317188834"/>
                      </a:ext>
                    </a:extLst>
                  </a:tr>
                  <a:tr h="413300">
                    <a:tc>
                      <a:txBody>
                        <a:bodyPr/>
                        <a:lstStyle/>
                        <a:p>
                          <a:endParaRPr lang="pt-PT"/>
                        </a:p>
                      </a:txBody>
                      <a:tcPr>
                        <a:blipFill>
                          <a:blip r:embed="rId4"/>
                          <a:stretch>
                            <a:fillRect l="-263" t="-864706" r="-281579" b="-20588"/>
                          </a:stretch>
                        </a:blipFill>
                      </a:tcPr>
                    </a:tc>
                    <a:tc>
                      <a:txBody>
                        <a:bodyPr/>
                        <a:lstStyle/>
                        <a:p>
                          <a:endParaRPr lang="pt-PT"/>
                        </a:p>
                      </a:txBody>
                      <a:tcPr>
                        <a:blipFill>
                          <a:blip r:embed="rId4"/>
                          <a:stretch>
                            <a:fillRect l="-35741" t="-864706" r="-375" b="-20588"/>
                          </a:stretch>
                        </a:blipFill>
                      </a:tcPr>
                    </a:tc>
                    <a:extLst>
                      <a:ext uri="{0D108BD9-81ED-4DB2-BD59-A6C34878D82A}">
                        <a16:rowId xmlns:a16="http://schemas.microsoft.com/office/drawing/2014/main" val="1650196530"/>
                      </a:ext>
                    </a:extLst>
                  </a:tr>
                </a:tbl>
              </a:graphicData>
            </a:graphic>
          </p:graphicFrame>
        </mc:Fallback>
      </mc:AlternateContent>
    </p:spTree>
    <p:extLst>
      <p:ext uri="{BB962C8B-B14F-4D97-AF65-F5344CB8AC3E}">
        <p14:creationId xmlns:p14="http://schemas.microsoft.com/office/powerpoint/2010/main" val="249689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F461066-B67C-4E09-8903-288E88E4F815}"/>
              </a:ext>
            </a:extLst>
          </p:cNvPr>
          <p:cNvSpPr>
            <a:spLocks noGrp="1"/>
          </p:cNvSpPr>
          <p:nvPr>
            <p:ph type="title"/>
          </p:nvPr>
        </p:nvSpPr>
        <p:spPr>
          <a:xfrm>
            <a:off x="964788" y="804333"/>
            <a:ext cx="3391900" cy="5249334"/>
          </a:xfrm>
        </p:spPr>
        <p:txBody>
          <a:bodyPr>
            <a:normAutofit/>
          </a:bodyPr>
          <a:lstStyle/>
          <a:p>
            <a:pPr algn="r"/>
            <a:r>
              <a:rPr lang="en-GB" dirty="0"/>
              <a:t>Introduction</a:t>
            </a:r>
          </a:p>
        </p:txBody>
      </p:sp>
      <p:cxnSp>
        <p:nvCxnSpPr>
          <p:cNvPr id="10" name="Straight Connector 9">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Marcador de Posição de Conteúdo 2">
            <a:extLst>
              <a:ext uri="{FF2B5EF4-FFF2-40B4-BE49-F238E27FC236}">
                <a16:creationId xmlns:a16="http://schemas.microsoft.com/office/drawing/2014/main" id="{104D7FA6-2EA3-437F-95B5-5F7EB05CC689}"/>
              </a:ext>
            </a:extLst>
          </p:cNvPr>
          <p:cNvSpPr>
            <a:spLocks noGrp="1"/>
          </p:cNvSpPr>
          <p:nvPr>
            <p:ph idx="1"/>
          </p:nvPr>
        </p:nvSpPr>
        <p:spPr>
          <a:xfrm>
            <a:off x="4999330" y="804333"/>
            <a:ext cx="6514645" cy="5249334"/>
          </a:xfrm>
        </p:spPr>
        <p:txBody>
          <a:bodyPr anchor="ctr">
            <a:normAutofit/>
          </a:bodyPr>
          <a:lstStyle/>
          <a:p>
            <a:pPr>
              <a:buFont typeface="Courier New" panose="02070309020205020404" pitchFamily="49" charset="0"/>
              <a:buChar char="o"/>
            </a:pPr>
            <a:r>
              <a:rPr lang="en-GB" dirty="0"/>
              <a:t> Partition medical data into clusters</a:t>
            </a:r>
          </a:p>
          <a:p>
            <a:pPr>
              <a:buFont typeface="Courier New" panose="02070309020205020404" pitchFamily="49" charset="0"/>
              <a:buChar char="o"/>
            </a:pPr>
            <a:r>
              <a:rPr lang="en-GB" dirty="0"/>
              <a:t> Identify methods to evaluate the clustering result</a:t>
            </a:r>
          </a:p>
          <a:p>
            <a:pPr>
              <a:buFont typeface="Courier New" panose="02070309020205020404" pitchFamily="49" charset="0"/>
              <a:buChar char="o"/>
            </a:pPr>
            <a:r>
              <a:rPr lang="en-GB" dirty="0"/>
              <a:t> Work will provide numerous validation metrics for clusters based on two criteria:</a:t>
            </a:r>
          </a:p>
          <a:p>
            <a:pPr marL="630936" lvl="1" indent="-457200">
              <a:buFont typeface="+mj-lt"/>
              <a:buAutoNum type="arabicPeriod"/>
            </a:pPr>
            <a:r>
              <a:rPr lang="en-GB" sz="2000" dirty="0" err="1"/>
              <a:t>Intracluster</a:t>
            </a:r>
            <a:r>
              <a:rPr lang="en-GB" sz="2000" dirty="0"/>
              <a:t> compactness</a:t>
            </a:r>
          </a:p>
          <a:p>
            <a:pPr marL="630936" lvl="1" indent="-457200">
              <a:buFont typeface="+mj-lt"/>
              <a:buAutoNum type="arabicPeriod"/>
            </a:pPr>
            <a:r>
              <a:rPr lang="en-GB" sz="2000" dirty="0" err="1"/>
              <a:t>Intercluster</a:t>
            </a:r>
            <a:r>
              <a:rPr lang="en-GB" sz="2000" dirty="0"/>
              <a:t> separation</a:t>
            </a:r>
          </a:p>
        </p:txBody>
      </p:sp>
      <p:pic>
        <p:nvPicPr>
          <p:cNvPr id="1026" name="Picture 2" descr="Resultado de imagem para tecnico logo png">
            <a:extLst>
              <a:ext uri="{FF2B5EF4-FFF2-40B4-BE49-F238E27FC236}">
                <a16:creationId xmlns:a16="http://schemas.microsoft.com/office/drawing/2014/main" id="{377E10D3-FD2F-414F-A05A-8919B9943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972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F461066-B67C-4E09-8903-288E88E4F815}"/>
              </a:ext>
            </a:extLst>
          </p:cNvPr>
          <p:cNvSpPr>
            <a:spLocks noGrp="1"/>
          </p:cNvSpPr>
          <p:nvPr>
            <p:ph type="title"/>
          </p:nvPr>
        </p:nvSpPr>
        <p:spPr>
          <a:xfrm>
            <a:off x="390146" y="804333"/>
            <a:ext cx="3966542" cy="5249334"/>
          </a:xfrm>
        </p:spPr>
        <p:txBody>
          <a:bodyPr>
            <a:normAutofit/>
          </a:bodyPr>
          <a:lstStyle/>
          <a:p>
            <a:pPr algn="r"/>
            <a:r>
              <a:rPr lang="en-GB" dirty="0"/>
              <a:t>Proposed Solution</a:t>
            </a:r>
          </a:p>
        </p:txBody>
      </p:sp>
      <p:cxnSp>
        <p:nvCxnSpPr>
          <p:cNvPr id="10" name="Straight Connector 9">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Marcador de Posição de Conteúdo 2">
            <a:extLst>
              <a:ext uri="{FF2B5EF4-FFF2-40B4-BE49-F238E27FC236}">
                <a16:creationId xmlns:a16="http://schemas.microsoft.com/office/drawing/2014/main" id="{104D7FA6-2EA3-437F-95B5-5F7EB05CC689}"/>
              </a:ext>
            </a:extLst>
          </p:cNvPr>
          <p:cNvSpPr>
            <a:spLocks noGrp="1"/>
          </p:cNvSpPr>
          <p:nvPr>
            <p:ph idx="1"/>
          </p:nvPr>
        </p:nvSpPr>
        <p:spPr>
          <a:xfrm>
            <a:off x="4999330" y="804333"/>
            <a:ext cx="6514645" cy="5249334"/>
          </a:xfrm>
        </p:spPr>
        <p:txBody>
          <a:bodyPr anchor="ctr">
            <a:normAutofit/>
          </a:bodyPr>
          <a:lstStyle/>
          <a:p>
            <a:pPr marL="457200" indent="-457200">
              <a:buFont typeface="+mj-lt"/>
              <a:buAutoNum type="arabicPeriod"/>
            </a:pPr>
            <a:r>
              <a:rPr lang="en-GB" sz="2000" dirty="0"/>
              <a:t>Extend the validation measurements in </a:t>
            </a:r>
            <a:r>
              <a:rPr lang="en-GB" sz="2000" dirty="0" err="1"/>
              <a:t>AliClu</a:t>
            </a:r>
            <a:endParaRPr lang="en-GB" sz="2000" dirty="0"/>
          </a:p>
          <a:p>
            <a:pPr marL="457200" indent="-457200">
              <a:buFont typeface="+mj-lt"/>
              <a:buAutoNum type="arabicPeriod"/>
            </a:pPr>
            <a:r>
              <a:rPr lang="en-GB" sz="2000" dirty="0"/>
              <a:t>Apply extended metrics in the algorithm</a:t>
            </a:r>
          </a:p>
          <a:p>
            <a:pPr marL="457200" indent="-457200">
              <a:buFont typeface="+mj-lt"/>
              <a:buAutoNum type="arabicPeriod"/>
            </a:pPr>
            <a:r>
              <a:rPr lang="en-GB" sz="2000" dirty="0"/>
              <a:t>Publish the measures in a public Python library</a:t>
            </a:r>
          </a:p>
          <a:p>
            <a:pPr marL="457200" indent="-457200">
              <a:buFont typeface="+mj-lt"/>
              <a:buAutoNum type="arabicPeriod"/>
            </a:pPr>
            <a:endParaRPr lang="en-GB" sz="2000" dirty="0"/>
          </a:p>
        </p:txBody>
      </p:sp>
      <p:pic>
        <p:nvPicPr>
          <p:cNvPr id="1026" name="Picture 2" descr="Resultado de imagem para tecnico logo png">
            <a:extLst>
              <a:ext uri="{FF2B5EF4-FFF2-40B4-BE49-F238E27FC236}">
                <a16:creationId xmlns:a16="http://schemas.microsoft.com/office/drawing/2014/main" id="{377E10D3-FD2F-414F-A05A-8919B9943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76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F461066-B67C-4E09-8903-288E88E4F815}"/>
              </a:ext>
            </a:extLst>
          </p:cNvPr>
          <p:cNvSpPr>
            <a:spLocks noGrp="1"/>
          </p:cNvSpPr>
          <p:nvPr>
            <p:ph type="title"/>
          </p:nvPr>
        </p:nvSpPr>
        <p:spPr>
          <a:xfrm>
            <a:off x="390146" y="804333"/>
            <a:ext cx="3966542" cy="5249334"/>
          </a:xfrm>
        </p:spPr>
        <p:txBody>
          <a:bodyPr>
            <a:normAutofit/>
          </a:bodyPr>
          <a:lstStyle/>
          <a:p>
            <a:pPr algn="r"/>
            <a:r>
              <a:rPr lang="en-GB" dirty="0"/>
              <a:t>Preliminary Results</a:t>
            </a:r>
          </a:p>
        </p:txBody>
      </p:sp>
      <p:cxnSp>
        <p:nvCxnSpPr>
          <p:cNvPr id="10" name="Straight Connector 9">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Marcador de Posição de Conteúdo 2">
            <a:extLst>
              <a:ext uri="{FF2B5EF4-FFF2-40B4-BE49-F238E27FC236}">
                <a16:creationId xmlns:a16="http://schemas.microsoft.com/office/drawing/2014/main" id="{104D7FA6-2EA3-437F-95B5-5F7EB05CC689}"/>
              </a:ext>
            </a:extLst>
          </p:cNvPr>
          <p:cNvSpPr>
            <a:spLocks noGrp="1"/>
          </p:cNvSpPr>
          <p:nvPr>
            <p:ph idx="1"/>
          </p:nvPr>
        </p:nvSpPr>
        <p:spPr>
          <a:xfrm>
            <a:off x="4999330" y="804333"/>
            <a:ext cx="6514645" cy="5249334"/>
          </a:xfrm>
        </p:spPr>
        <p:txBody>
          <a:bodyPr anchor="ctr">
            <a:normAutofit/>
          </a:bodyPr>
          <a:lstStyle/>
          <a:p>
            <a:pPr>
              <a:buFont typeface="Wingdings" panose="05000000000000000000" pitchFamily="2" charset="2"/>
              <a:buChar char="§"/>
            </a:pPr>
            <a:r>
              <a:rPr lang="en-GB" sz="2000" dirty="0"/>
              <a:t> </a:t>
            </a:r>
            <a:r>
              <a:rPr lang="en-GB" sz="2400" dirty="0"/>
              <a:t>Appliance of 3 new indices in </a:t>
            </a:r>
            <a:r>
              <a:rPr lang="en-GB" sz="2400" dirty="0" err="1"/>
              <a:t>AliClu</a:t>
            </a:r>
            <a:endParaRPr lang="en-GB" sz="2400" dirty="0"/>
          </a:p>
          <a:p>
            <a:pPr marL="457200" indent="-457200">
              <a:buFont typeface="+mj-lt"/>
              <a:buAutoNum type="arabicPeriod"/>
            </a:pPr>
            <a:endParaRPr lang="en-GB" sz="2000" dirty="0"/>
          </a:p>
        </p:txBody>
      </p:sp>
      <p:pic>
        <p:nvPicPr>
          <p:cNvPr id="1026" name="Picture 2" descr="Resultado de imagem para tecnico logo png">
            <a:extLst>
              <a:ext uri="{FF2B5EF4-FFF2-40B4-BE49-F238E27FC236}">
                <a16:creationId xmlns:a16="http://schemas.microsoft.com/office/drawing/2014/main" id="{377E10D3-FD2F-414F-A05A-8919B9943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192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0E46B-E630-4E45-952D-516DCBFC2CB7}"/>
              </a:ext>
            </a:extLst>
          </p:cNvPr>
          <p:cNvSpPr>
            <a:spLocks noGrp="1"/>
          </p:cNvSpPr>
          <p:nvPr>
            <p:ph type="title"/>
          </p:nvPr>
        </p:nvSpPr>
        <p:spPr/>
        <p:txBody>
          <a:bodyPr/>
          <a:lstStyle/>
          <a:p>
            <a:r>
              <a:rPr lang="en-GB" dirty="0"/>
              <a:t>New metrics</a:t>
            </a:r>
          </a:p>
        </p:txBody>
      </p:sp>
      <p:pic>
        <p:nvPicPr>
          <p:cNvPr id="16" name="Picture 2" descr="Resultado de imagem para tecnico logo png">
            <a:extLst>
              <a:ext uri="{FF2B5EF4-FFF2-40B4-BE49-F238E27FC236}">
                <a16:creationId xmlns:a16="http://schemas.microsoft.com/office/drawing/2014/main" id="{70F5C8E6-1BC5-445C-AC3C-C7DFE65F9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A6C22D8-D5B7-44D9-AE80-EBA57B386B07}"/>
              </a:ext>
            </a:extLst>
          </p:cNvPr>
          <p:cNvSpPr txBox="1"/>
          <p:nvPr/>
        </p:nvSpPr>
        <p:spPr>
          <a:xfrm>
            <a:off x="1615059" y="2445815"/>
            <a:ext cx="8538210" cy="2710486"/>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pt-PT" sz="2400" dirty="0"/>
              <a:t>CVNN</a:t>
            </a:r>
          </a:p>
          <a:p>
            <a:pPr marL="285750" indent="-285750">
              <a:lnSpc>
                <a:spcPct val="250000"/>
              </a:lnSpc>
              <a:buFont typeface="Arial" panose="020B0604020202020204" pitchFamily="34" charset="0"/>
              <a:buChar char="•"/>
            </a:pPr>
            <a:r>
              <a:rPr lang="pt-PT" sz="2400" dirty="0"/>
              <a:t>S_Dbw</a:t>
            </a:r>
          </a:p>
          <a:p>
            <a:pPr marL="285750" indent="-285750">
              <a:lnSpc>
                <a:spcPct val="250000"/>
              </a:lnSpc>
              <a:buFont typeface="Arial" panose="020B0604020202020204" pitchFamily="34" charset="0"/>
              <a:buChar char="•"/>
            </a:pPr>
            <a:r>
              <a:rPr lang="pt-PT" sz="2400" dirty="0"/>
              <a:t>Van Dongen</a:t>
            </a:r>
          </a:p>
        </p:txBody>
      </p:sp>
      <p:sp>
        <p:nvSpPr>
          <p:cNvPr id="4" name="Right Brace 3">
            <a:extLst>
              <a:ext uri="{FF2B5EF4-FFF2-40B4-BE49-F238E27FC236}">
                <a16:creationId xmlns:a16="http://schemas.microsoft.com/office/drawing/2014/main" id="{B350DA5B-27AE-4674-A877-1FDE409E4B91}"/>
              </a:ext>
            </a:extLst>
          </p:cNvPr>
          <p:cNvSpPr/>
          <p:nvPr/>
        </p:nvSpPr>
        <p:spPr>
          <a:xfrm>
            <a:off x="3287840" y="2772984"/>
            <a:ext cx="594360" cy="1499616"/>
          </a:xfrm>
          <a:prstGeom prst="rightBrace">
            <a:avLst/>
          </a:prstGeom>
          <a:ln w="317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6" name="TextBox 5">
            <a:extLst>
              <a:ext uri="{FF2B5EF4-FFF2-40B4-BE49-F238E27FC236}">
                <a16:creationId xmlns:a16="http://schemas.microsoft.com/office/drawing/2014/main" id="{954D9089-1ED3-4B3C-9E8B-E0A89FB58AA8}"/>
              </a:ext>
            </a:extLst>
          </p:cNvPr>
          <p:cNvSpPr txBox="1"/>
          <p:nvPr/>
        </p:nvSpPr>
        <p:spPr>
          <a:xfrm>
            <a:off x="4400550" y="3151200"/>
            <a:ext cx="4732020" cy="646331"/>
          </a:xfrm>
          <a:prstGeom prst="rect">
            <a:avLst/>
          </a:prstGeom>
          <a:solidFill>
            <a:schemeClr val="accent2">
              <a:lumMod val="60000"/>
              <a:lumOff val="40000"/>
            </a:schemeClr>
          </a:solidFill>
        </p:spPr>
        <p:txBody>
          <a:bodyPr wrap="square" rtlCol="0">
            <a:spAutoFit/>
          </a:bodyPr>
          <a:lstStyle/>
          <a:p>
            <a:pPr marL="285750" indent="-285750">
              <a:buFont typeface="Arial" panose="020B0604020202020204" pitchFamily="34" charset="0"/>
              <a:buChar char="•"/>
            </a:pPr>
            <a:r>
              <a:rPr lang="pt-PT" dirty="0"/>
              <a:t>Achieved good results and very new indexes</a:t>
            </a:r>
          </a:p>
          <a:p>
            <a:pPr marL="285750" indent="-285750">
              <a:buFont typeface="Arial" panose="020B0604020202020204" pitchFamily="34" charset="0"/>
              <a:buChar char="•"/>
            </a:pPr>
            <a:r>
              <a:rPr lang="pt-PT" dirty="0"/>
              <a:t>There was not any relative validation metric</a:t>
            </a:r>
          </a:p>
        </p:txBody>
      </p:sp>
      <p:cxnSp>
        <p:nvCxnSpPr>
          <p:cNvPr id="17" name="Straight Arrow Connector 16">
            <a:extLst>
              <a:ext uri="{FF2B5EF4-FFF2-40B4-BE49-F238E27FC236}">
                <a16:creationId xmlns:a16="http://schemas.microsoft.com/office/drawing/2014/main" id="{A5250E9F-F5D2-45DE-8135-D226CBBE5368}"/>
              </a:ext>
            </a:extLst>
          </p:cNvPr>
          <p:cNvCxnSpPr>
            <a:cxnSpLocks/>
          </p:cNvCxnSpPr>
          <p:nvPr/>
        </p:nvCxnSpPr>
        <p:spPr>
          <a:xfrm>
            <a:off x="3503010" y="4945253"/>
            <a:ext cx="758380"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429C274-33BF-48EE-BFBE-C8E6D24DC881}"/>
              </a:ext>
            </a:extLst>
          </p:cNvPr>
          <p:cNvSpPr txBox="1"/>
          <p:nvPr/>
        </p:nvSpPr>
        <p:spPr>
          <a:xfrm>
            <a:off x="4400550" y="4658346"/>
            <a:ext cx="4732020" cy="646331"/>
          </a:xfrm>
          <a:prstGeom prst="rect">
            <a:avLst/>
          </a:prstGeom>
          <a:solidFill>
            <a:schemeClr val="accent2">
              <a:lumMod val="60000"/>
              <a:lumOff val="40000"/>
            </a:schemeClr>
          </a:solidFill>
        </p:spPr>
        <p:txBody>
          <a:bodyPr wrap="square" rtlCol="0">
            <a:spAutoFit/>
          </a:bodyPr>
          <a:lstStyle/>
          <a:p>
            <a:pPr marL="285750" indent="-285750">
              <a:buFont typeface="Arial" panose="020B0604020202020204" pitchFamily="34" charset="0"/>
              <a:buChar char="•"/>
            </a:pPr>
            <a:r>
              <a:rPr lang="pt-PT" dirty="0"/>
              <a:t>Achieved good results</a:t>
            </a:r>
          </a:p>
          <a:p>
            <a:pPr marL="285750" indent="-285750">
              <a:buFont typeface="Arial" panose="020B0604020202020204" pitchFamily="34" charset="0"/>
              <a:buChar char="•"/>
            </a:pPr>
            <a:r>
              <a:rPr lang="pt-PT" dirty="0"/>
              <a:t>Comparison with other external metrics</a:t>
            </a:r>
          </a:p>
        </p:txBody>
      </p:sp>
    </p:spTree>
    <p:extLst>
      <p:ext uri="{BB962C8B-B14F-4D97-AF65-F5344CB8AC3E}">
        <p14:creationId xmlns:p14="http://schemas.microsoft.com/office/powerpoint/2010/main" val="2913183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8CFB7-F2C9-4E4B-B3EE-A1E3203F6858}"/>
              </a:ext>
            </a:extLst>
          </p:cNvPr>
          <p:cNvSpPr>
            <a:spLocks noGrp="1"/>
          </p:cNvSpPr>
          <p:nvPr>
            <p:ph type="title"/>
          </p:nvPr>
        </p:nvSpPr>
        <p:spPr>
          <a:xfrm>
            <a:off x="1024128" y="585216"/>
            <a:ext cx="6066818" cy="1499616"/>
          </a:xfrm>
        </p:spPr>
        <p:txBody>
          <a:bodyPr>
            <a:normAutofit/>
          </a:bodyPr>
          <a:lstStyle/>
          <a:p>
            <a:r>
              <a:rPr lang="en-GB" dirty="0"/>
              <a:t>Procedure</a:t>
            </a:r>
          </a:p>
        </p:txBody>
      </p:sp>
      <p:pic>
        <p:nvPicPr>
          <p:cNvPr id="30" name="Picture 2" descr="Resultado de imagem para tecnico logo png">
            <a:extLst>
              <a:ext uri="{FF2B5EF4-FFF2-40B4-BE49-F238E27FC236}">
                <a16:creationId xmlns:a16="http://schemas.microsoft.com/office/drawing/2014/main" id="{972BEFC0-0CE5-467A-8A48-B46AB4981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5D507A53-34C6-4EDE-9AC7-177E6140B571}"/>
              </a:ext>
            </a:extLst>
          </p:cNvPr>
          <p:cNvSpPr/>
          <p:nvPr/>
        </p:nvSpPr>
        <p:spPr>
          <a:xfrm>
            <a:off x="785655" y="2078974"/>
            <a:ext cx="1991835" cy="123101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Generate Synthetic Dataset</a:t>
            </a:r>
          </a:p>
        </p:txBody>
      </p:sp>
      <p:cxnSp>
        <p:nvCxnSpPr>
          <p:cNvPr id="8" name="Conexão reta unidirecional 27">
            <a:extLst>
              <a:ext uri="{FF2B5EF4-FFF2-40B4-BE49-F238E27FC236}">
                <a16:creationId xmlns:a16="http://schemas.microsoft.com/office/drawing/2014/main" id="{80F2523D-0E20-4A2A-857D-D9FB8F7076B6}"/>
              </a:ext>
            </a:extLst>
          </p:cNvPr>
          <p:cNvCxnSpPr>
            <a:cxnSpLocks/>
            <a:stCxn id="6" idx="2"/>
            <a:endCxn id="7" idx="0"/>
          </p:cNvCxnSpPr>
          <p:nvPr/>
        </p:nvCxnSpPr>
        <p:spPr>
          <a:xfrm>
            <a:off x="1781573" y="3309985"/>
            <a:ext cx="0" cy="6767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Retângulo 5">
            <a:extLst>
              <a:ext uri="{FF2B5EF4-FFF2-40B4-BE49-F238E27FC236}">
                <a16:creationId xmlns:a16="http://schemas.microsoft.com/office/drawing/2014/main" id="{E342BB91-FEBD-476D-9E2A-C955BEE8EF28}"/>
              </a:ext>
            </a:extLst>
          </p:cNvPr>
          <p:cNvSpPr/>
          <p:nvPr/>
        </p:nvSpPr>
        <p:spPr>
          <a:xfrm>
            <a:off x="785655" y="3986721"/>
            <a:ext cx="1991835" cy="1231011"/>
          </a:xfrm>
          <a:prstGeom prst="rect">
            <a:avLst/>
          </a:prstGeom>
          <a:solidFill>
            <a:schemeClr val="accent3">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Pre-Process Data</a:t>
            </a:r>
          </a:p>
        </p:txBody>
      </p:sp>
      <p:cxnSp>
        <p:nvCxnSpPr>
          <p:cNvPr id="9" name="Conexão reta unidirecional 27">
            <a:extLst>
              <a:ext uri="{FF2B5EF4-FFF2-40B4-BE49-F238E27FC236}">
                <a16:creationId xmlns:a16="http://schemas.microsoft.com/office/drawing/2014/main" id="{3C0C265F-4D56-4DB4-92DA-493F4D2F00B3}"/>
              </a:ext>
            </a:extLst>
          </p:cNvPr>
          <p:cNvCxnSpPr>
            <a:cxnSpLocks/>
            <a:stCxn id="7" idx="3"/>
            <a:endCxn id="10" idx="1"/>
          </p:cNvCxnSpPr>
          <p:nvPr/>
        </p:nvCxnSpPr>
        <p:spPr>
          <a:xfrm flipV="1">
            <a:off x="2777490" y="4589818"/>
            <a:ext cx="889003" cy="1240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Retângulo 5">
            <a:extLst>
              <a:ext uri="{FF2B5EF4-FFF2-40B4-BE49-F238E27FC236}">
                <a16:creationId xmlns:a16="http://schemas.microsoft.com/office/drawing/2014/main" id="{C8E1B123-C53A-4CC1-8642-0E0AB36CF947}"/>
              </a:ext>
            </a:extLst>
          </p:cNvPr>
          <p:cNvSpPr/>
          <p:nvPr/>
        </p:nvSpPr>
        <p:spPr>
          <a:xfrm>
            <a:off x="3666493" y="3986721"/>
            <a:ext cx="2097507" cy="120619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Run clustering algorithm</a:t>
            </a:r>
          </a:p>
        </p:txBody>
      </p:sp>
      <p:cxnSp>
        <p:nvCxnSpPr>
          <p:cNvPr id="50" name="Conexão reta unidirecional 27">
            <a:extLst>
              <a:ext uri="{FF2B5EF4-FFF2-40B4-BE49-F238E27FC236}">
                <a16:creationId xmlns:a16="http://schemas.microsoft.com/office/drawing/2014/main" id="{4D2AB137-F536-4C89-8EFA-91D5A87A80D7}"/>
              </a:ext>
            </a:extLst>
          </p:cNvPr>
          <p:cNvCxnSpPr>
            <a:cxnSpLocks/>
            <a:stCxn id="10" idx="3"/>
            <a:endCxn id="52" idx="2"/>
          </p:cNvCxnSpPr>
          <p:nvPr/>
        </p:nvCxnSpPr>
        <p:spPr>
          <a:xfrm>
            <a:off x="5764000" y="4589818"/>
            <a:ext cx="92404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2CD2844-A286-49A2-9407-6F0D1063A263}"/>
                  </a:ext>
                </a:extLst>
              </p:cNvPr>
              <p:cNvSpPr txBox="1"/>
              <p:nvPr/>
            </p:nvSpPr>
            <p:spPr>
              <a:xfrm>
                <a:off x="6688048" y="3895859"/>
                <a:ext cx="1508780" cy="1387917"/>
              </a:xfrm>
              <a:prstGeom prst="flowChartConnector">
                <a:avLst/>
              </a:prstGeom>
              <a:solidFill>
                <a:schemeClr val="accent3">
                  <a:lumMod val="60000"/>
                  <a:lumOff val="40000"/>
                </a:schemeClr>
              </a:solidFill>
            </p:spPr>
            <p:txBody>
              <a:bodyPr wrap="square" rtlCol="0">
                <a:spAutoFit/>
              </a:bodyPr>
              <a:lstStyle/>
              <a:p>
                <a:pPr algn="ctr"/>
                <a:r>
                  <a:rPr lang="pt-PT" sz="1400" dirty="0">
                    <a:solidFill>
                      <a:schemeClr val="bg1"/>
                    </a:solidFill>
                  </a:rPr>
                  <a:t>For </a:t>
                </a:r>
                <a14:m>
                  <m:oMath xmlns:m="http://schemas.openxmlformats.org/officeDocument/2006/math">
                    <m:sSub>
                      <m:sSubPr>
                        <m:ctrlPr>
                          <a:rPr lang="pt-PT" sz="1400" i="1">
                            <a:solidFill>
                              <a:schemeClr val="bg1"/>
                            </a:solidFill>
                            <a:latin typeface="Cambria Math" panose="02040503050406030204" pitchFamily="18" charset="0"/>
                            <a:ea typeface="Cambria Math" panose="02040503050406030204" pitchFamily="18" charset="0"/>
                          </a:rPr>
                        </m:ctrlPr>
                      </m:sSubPr>
                      <m:e>
                        <m:r>
                          <a:rPr lang="pt-PT" sz="1400" i="1">
                            <a:solidFill>
                              <a:schemeClr val="bg1"/>
                            </a:solidFill>
                            <a:latin typeface="Cambria Math" panose="02040503050406030204" pitchFamily="18" charset="0"/>
                            <a:ea typeface="Cambria Math" panose="02040503050406030204" pitchFamily="18" charset="0"/>
                          </a:rPr>
                          <m:t>𝑛</m:t>
                        </m:r>
                      </m:e>
                      <m:sub>
                        <m:r>
                          <a:rPr lang="pt-PT" sz="1400" i="1">
                            <a:solidFill>
                              <a:schemeClr val="bg1"/>
                            </a:solidFill>
                            <a:latin typeface="Cambria Math" panose="02040503050406030204" pitchFamily="18" charset="0"/>
                            <a:ea typeface="Cambria Math" panose="02040503050406030204" pitchFamily="18" charset="0"/>
                          </a:rPr>
                          <m:t>𝑐</m:t>
                        </m:r>
                      </m:sub>
                    </m:sSub>
                  </m:oMath>
                </a14:m>
                <a:r>
                  <a:rPr lang="pt-PT" sz="1400" dirty="0">
                    <a:solidFill>
                      <a:schemeClr val="bg1"/>
                    </a:solidFill>
                  </a:rPr>
                  <a:t> calculate relative methods </a:t>
                </a:r>
              </a:p>
            </p:txBody>
          </p:sp>
        </mc:Choice>
        <mc:Fallback xmlns="">
          <p:sp>
            <p:nvSpPr>
              <p:cNvPr id="52" name="TextBox 51">
                <a:extLst>
                  <a:ext uri="{FF2B5EF4-FFF2-40B4-BE49-F238E27FC236}">
                    <a16:creationId xmlns:a16="http://schemas.microsoft.com/office/drawing/2014/main" id="{D2CD2844-A286-49A2-9407-6F0D1063A263}"/>
                  </a:ext>
                </a:extLst>
              </p:cNvPr>
              <p:cNvSpPr txBox="1">
                <a:spLocks noRot="1" noChangeAspect="1" noMove="1" noResize="1" noEditPoints="1" noAdjustHandles="1" noChangeArrowheads="1" noChangeShapeType="1" noTextEdit="1"/>
              </p:cNvSpPr>
              <p:nvPr/>
            </p:nvSpPr>
            <p:spPr>
              <a:xfrm>
                <a:off x="6688048" y="3895859"/>
                <a:ext cx="1508780" cy="1387917"/>
              </a:xfrm>
              <a:prstGeom prst="flowChartConnector">
                <a:avLst/>
              </a:prstGeom>
              <a:blipFill>
                <a:blip r:embed="rId4"/>
                <a:stretch>
                  <a:fillRect/>
                </a:stretch>
              </a:blipFill>
            </p:spPr>
            <p:txBody>
              <a:bodyPr/>
              <a:lstStyle/>
              <a:p>
                <a:r>
                  <a:rPr lang="pt-PT">
                    <a:noFill/>
                  </a:rPr>
                  <a:t> </a:t>
                </a:r>
              </a:p>
            </p:txBody>
          </p:sp>
        </mc:Fallback>
      </mc:AlternateContent>
      <p:cxnSp>
        <p:nvCxnSpPr>
          <p:cNvPr id="62" name="Conexão reta unidirecional 27">
            <a:extLst>
              <a:ext uri="{FF2B5EF4-FFF2-40B4-BE49-F238E27FC236}">
                <a16:creationId xmlns:a16="http://schemas.microsoft.com/office/drawing/2014/main" id="{674C2EB8-E7E3-4DCF-BFEB-23152DC65C0A}"/>
              </a:ext>
            </a:extLst>
          </p:cNvPr>
          <p:cNvCxnSpPr>
            <a:cxnSpLocks/>
            <a:stCxn id="10" idx="0"/>
            <a:endCxn id="67" idx="2"/>
          </p:cNvCxnSpPr>
          <p:nvPr/>
        </p:nvCxnSpPr>
        <p:spPr>
          <a:xfrm flipH="1" flipV="1">
            <a:off x="4715246" y="3313573"/>
            <a:ext cx="1" cy="6731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Retângulo 5">
            <a:extLst>
              <a:ext uri="{FF2B5EF4-FFF2-40B4-BE49-F238E27FC236}">
                <a16:creationId xmlns:a16="http://schemas.microsoft.com/office/drawing/2014/main" id="{DA58407F-A5EB-4C01-B1CD-B242DBF51D1F}"/>
              </a:ext>
            </a:extLst>
          </p:cNvPr>
          <p:cNvSpPr/>
          <p:nvPr/>
        </p:nvSpPr>
        <p:spPr>
          <a:xfrm>
            <a:off x="3666492" y="2082562"/>
            <a:ext cx="2097507" cy="1231011"/>
          </a:xfrm>
          <a:prstGeom prst="rect">
            <a:avLst/>
          </a:prstGeom>
          <a:solidFill>
            <a:schemeClr val="accent3">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Generate M samples</a:t>
            </a:r>
          </a:p>
        </p:txBody>
      </p:sp>
      <p:cxnSp>
        <p:nvCxnSpPr>
          <p:cNvPr id="70" name="Conexão reta unidirecional 27">
            <a:extLst>
              <a:ext uri="{FF2B5EF4-FFF2-40B4-BE49-F238E27FC236}">
                <a16:creationId xmlns:a16="http://schemas.microsoft.com/office/drawing/2014/main" id="{AFE60767-8B4D-4CA4-A82D-68B829E0A04D}"/>
              </a:ext>
            </a:extLst>
          </p:cNvPr>
          <p:cNvCxnSpPr>
            <a:cxnSpLocks/>
            <a:stCxn id="67" idx="3"/>
            <a:endCxn id="84" idx="1"/>
          </p:cNvCxnSpPr>
          <p:nvPr/>
        </p:nvCxnSpPr>
        <p:spPr>
          <a:xfrm flipV="1">
            <a:off x="5763999" y="2694479"/>
            <a:ext cx="865686" cy="358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4" name="Retângulo 5">
            <a:extLst>
              <a:ext uri="{FF2B5EF4-FFF2-40B4-BE49-F238E27FC236}">
                <a16:creationId xmlns:a16="http://schemas.microsoft.com/office/drawing/2014/main" id="{1D9FCCF5-84AC-4512-BBC5-E545A59FF7EF}"/>
              </a:ext>
            </a:extLst>
          </p:cNvPr>
          <p:cNvSpPr/>
          <p:nvPr/>
        </p:nvSpPr>
        <p:spPr>
          <a:xfrm>
            <a:off x="6629685" y="2078973"/>
            <a:ext cx="2038463" cy="123101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Run clustering algorithm for each sample</a:t>
            </a:r>
          </a:p>
        </p:txBody>
      </p:sp>
      <p:sp>
        <p:nvSpPr>
          <p:cNvPr id="124" name="Arrow: Circular 123">
            <a:extLst>
              <a:ext uri="{FF2B5EF4-FFF2-40B4-BE49-F238E27FC236}">
                <a16:creationId xmlns:a16="http://schemas.microsoft.com/office/drawing/2014/main" id="{144BE55C-C90E-4495-A371-1EFE0DB0BE50}"/>
              </a:ext>
            </a:extLst>
          </p:cNvPr>
          <p:cNvSpPr/>
          <p:nvPr/>
        </p:nvSpPr>
        <p:spPr>
          <a:xfrm rot="10800000">
            <a:off x="4343771" y="4560737"/>
            <a:ext cx="742950" cy="1219295"/>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tx1"/>
              </a:solidFill>
            </a:endParaRPr>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8C2A9A7A-CE1C-4027-99F4-74F895FCC63B}"/>
                  </a:ext>
                </a:extLst>
              </p:cNvPr>
              <p:cNvSpPr txBox="1"/>
              <p:nvPr/>
            </p:nvSpPr>
            <p:spPr>
              <a:xfrm>
                <a:off x="3766555" y="5766931"/>
                <a:ext cx="1897380" cy="1077218"/>
              </a:xfrm>
              <a:prstGeom prst="rect">
                <a:avLst/>
              </a:prstGeom>
              <a:noFill/>
            </p:spPr>
            <p:txBody>
              <a:bodyPr wrap="square" rtlCol="0">
                <a:spAutoFit/>
              </a:bodyPr>
              <a:lstStyle/>
              <a:p>
                <a:pPr algn="ctr"/>
                <a:r>
                  <a:rPr lang="pt-PT" sz="1600" b="1" dirty="0"/>
                  <a:t>Repeat for </a:t>
                </a:r>
                <a:r>
                  <a:rPr lang="pt-PT" sz="1600" dirty="0"/>
                  <a:t>range min </a:t>
                </a:r>
                <a14:m>
                  <m:oMath xmlns:m="http://schemas.openxmlformats.org/officeDocument/2006/math">
                    <m:sSub>
                      <m:sSubPr>
                        <m:ctrlPr>
                          <a:rPr lang="pt-PT" sz="1600" b="1" i="1">
                            <a:latin typeface="Cambria Math" panose="02040503050406030204" pitchFamily="18" charset="0"/>
                            <a:ea typeface="Cambria Math" panose="02040503050406030204" pitchFamily="18" charset="0"/>
                          </a:rPr>
                        </m:ctrlPr>
                      </m:sSubPr>
                      <m:e>
                        <m:r>
                          <a:rPr lang="pt-PT" sz="1600" b="1" i="1">
                            <a:latin typeface="Cambria Math" panose="02040503050406030204" pitchFamily="18" charset="0"/>
                            <a:ea typeface="Cambria Math" panose="02040503050406030204" pitchFamily="18" charset="0"/>
                          </a:rPr>
                          <m:t>𝒏</m:t>
                        </m:r>
                      </m:e>
                      <m:sub>
                        <m:r>
                          <a:rPr lang="pt-PT" sz="1600" b="1" i="1">
                            <a:latin typeface="Cambria Math" panose="02040503050406030204" pitchFamily="18" charset="0"/>
                            <a:ea typeface="Cambria Math" panose="02040503050406030204" pitchFamily="18" charset="0"/>
                          </a:rPr>
                          <m:t>𝒄</m:t>
                        </m:r>
                      </m:sub>
                    </m:sSub>
                  </m:oMath>
                </a14:m>
                <a:r>
                  <a:rPr lang="pt-PT" sz="1600" b="1" dirty="0"/>
                  <a:t>=2 and </a:t>
                </a:r>
                <a14:m>
                  <m:oMath xmlns:m="http://schemas.openxmlformats.org/officeDocument/2006/math">
                    <m:sSub>
                      <m:sSubPr>
                        <m:ctrlPr>
                          <a:rPr lang="pt-PT" sz="1600" b="1" i="1">
                            <a:latin typeface="Cambria Math" panose="02040503050406030204" pitchFamily="18" charset="0"/>
                            <a:ea typeface="Cambria Math" panose="02040503050406030204" pitchFamily="18" charset="0"/>
                          </a:rPr>
                        </m:ctrlPr>
                      </m:sSubPr>
                      <m:e>
                        <m:r>
                          <a:rPr lang="pt-PT" sz="1600" b="1" i="1">
                            <a:latin typeface="Cambria Math" panose="02040503050406030204" pitchFamily="18" charset="0"/>
                            <a:ea typeface="Cambria Math" panose="02040503050406030204" pitchFamily="18" charset="0"/>
                          </a:rPr>
                          <m:t>𝒏</m:t>
                        </m:r>
                      </m:e>
                      <m:sub>
                        <m:r>
                          <a:rPr lang="pt-PT" sz="1600" b="1" i="1">
                            <a:latin typeface="Cambria Math" panose="02040503050406030204" pitchFamily="18" charset="0"/>
                            <a:ea typeface="Cambria Math" panose="02040503050406030204" pitchFamily="18" charset="0"/>
                          </a:rPr>
                          <m:t>𝒄</m:t>
                        </m:r>
                      </m:sub>
                    </m:sSub>
                  </m:oMath>
                </a14:m>
                <a:r>
                  <a:rPr lang="pt-PT" sz="1600" b="1" dirty="0"/>
                  <a:t>=8 </a:t>
                </a:r>
                <a:r>
                  <a:rPr lang="pt-PT" sz="1600" dirty="0"/>
                  <a:t>AND for </a:t>
                </a:r>
                <a:r>
                  <a:rPr lang="pt-PT" sz="1600" b="1" dirty="0"/>
                  <a:t>different distance metrics </a:t>
                </a:r>
              </a:p>
            </p:txBody>
          </p:sp>
        </mc:Choice>
        <mc:Fallback xmlns="">
          <p:sp>
            <p:nvSpPr>
              <p:cNvPr id="125" name="TextBox 124">
                <a:extLst>
                  <a:ext uri="{FF2B5EF4-FFF2-40B4-BE49-F238E27FC236}">
                    <a16:creationId xmlns:a16="http://schemas.microsoft.com/office/drawing/2014/main" id="{8C2A9A7A-CE1C-4027-99F4-74F895FCC63B}"/>
                  </a:ext>
                </a:extLst>
              </p:cNvPr>
              <p:cNvSpPr txBox="1">
                <a:spLocks noRot="1" noChangeAspect="1" noMove="1" noResize="1" noEditPoints="1" noAdjustHandles="1" noChangeArrowheads="1" noChangeShapeType="1" noTextEdit="1"/>
              </p:cNvSpPr>
              <p:nvPr/>
            </p:nvSpPr>
            <p:spPr>
              <a:xfrm>
                <a:off x="3766555" y="5766931"/>
                <a:ext cx="1897380" cy="1077218"/>
              </a:xfrm>
              <a:prstGeom prst="rect">
                <a:avLst/>
              </a:prstGeom>
              <a:blipFill>
                <a:blip r:embed="rId5"/>
                <a:stretch>
                  <a:fillRect l="-965" t="-1695" r="-2894" b="-6215"/>
                </a:stretch>
              </a:blipFill>
            </p:spPr>
            <p:txBody>
              <a:bodyPr/>
              <a:lstStyle/>
              <a:p>
                <a:r>
                  <a:rPr lang="pt-PT">
                    <a:noFill/>
                  </a:rPr>
                  <a:t> </a:t>
                </a:r>
              </a:p>
            </p:txBody>
          </p:sp>
        </mc:Fallback>
      </mc:AlternateContent>
      <p:cxnSp>
        <p:nvCxnSpPr>
          <p:cNvPr id="158" name="Conexão reta unidirecional 27">
            <a:extLst>
              <a:ext uri="{FF2B5EF4-FFF2-40B4-BE49-F238E27FC236}">
                <a16:creationId xmlns:a16="http://schemas.microsoft.com/office/drawing/2014/main" id="{CF41AB8F-96B6-4403-A59B-3A68B554D0D7}"/>
              </a:ext>
            </a:extLst>
          </p:cNvPr>
          <p:cNvCxnSpPr>
            <a:cxnSpLocks/>
          </p:cNvCxnSpPr>
          <p:nvPr/>
        </p:nvCxnSpPr>
        <p:spPr>
          <a:xfrm>
            <a:off x="5764000" y="4589817"/>
            <a:ext cx="92404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9" name="Conexão reta unidirecional 27">
            <a:extLst>
              <a:ext uri="{FF2B5EF4-FFF2-40B4-BE49-F238E27FC236}">
                <a16:creationId xmlns:a16="http://schemas.microsoft.com/office/drawing/2014/main" id="{8D367540-4FED-4A03-A8E3-50E2E3393BCE}"/>
              </a:ext>
            </a:extLst>
          </p:cNvPr>
          <p:cNvCxnSpPr>
            <a:cxnSpLocks/>
            <a:stCxn id="84" idx="3"/>
            <a:endCxn id="160" idx="2"/>
          </p:cNvCxnSpPr>
          <p:nvPr/>
        </p:nvCxnSpPr>
        <p:spPr>
          <a:xfrm>
            <a:off x="8668148" y="2694479"/>
            <a:ext cx="92404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525BD108-3863-4E09-B21E-5B0FA52BC075}"/>
                  </a:ext>
                </a:extLst>
              </p:cNvPr>
              <p:cNvSpPr txBox="1"/>
              <p:nvPr/>
            </p:nvSpPr>
            <p:spPr>
              <a:xfrm>
                <a:off x="9592196" y="2023651"/>
                <a:ext cx="1378016" cy="1341656"/>
              </a:xfrm>
              <a:prstGeom prst="flowChartConnector">
                <a:avLst/>
              </a:prstGeom>
              <a:solidFill>
                <a:schemeClr val="accent3">
                  <a:lumMod val="60000"/>
                  <a:lumOff val="40000"/>
                </a:schemeClr>
              </a:solidFill>
            </p:spPr>
            <p:txBody>
              <a:bodyPr wrap="square" rtlCol="0">
                <a:spAutoFit/>
              </a:bodyPr>
              <a:lstStyle/>
              <a:p>
                <a:pPr algn="ctr"/>
                <a:r>
                  <a:rPr lang="pt-PT" sz="1400" dirty="0">
                    <a:solidFill>
                      <a:schemeClr val="bg1"/>
                    </a:solidFill>
                  </a:rPr>
                  <a:t>For  </a:t>
                </a:r>
                <a14:m>
                  <m:oMath xmlns:m="http://schemas.openxmlformats.org/officeDocument/2006/math">
                    <m:sSub>
                      <m:sSubPr>
                        <m:ctrlPr>
                          <a:rPr lang="pt-PT" sz="1400" i="1">
                            <a:solidFill>
                              <a:schemeClr val="bg1"/>
                            </a:solidFill>
                            <a:latin typeface="Cambria Math" panose="02040503050406030204" pitchFamily="18" charset="0"/>
                            <a:ea typeface="Cambria Math" panose="02040503050406030204" pitchFamily="18" charset="0"/>
                          </a:rPr>
                        </m:ctrlPr>
                      </m:sSubPr>
                      <m:e>
                        <m:r>
                          <a:rPr lang="pt-PT" sz="1400" i="1">
                            <a:solidFill>
                              <a:schemeClr val="bg1"/>
                            </a:solidFill>
                            <a:latin typeface="Cambria Math" panose="02040503050406030204" pitchFamily="18" charset="0"/>
                            <a:ea typeface="Cambria Math" panose="02040503050406030204" pitchFamily="18" charset="0"/>
                          </a:rPr>
                          <m:t>𝑛</m:t>
                        </m:r>
                      </m:e>
                      <m:sub>
                        <m:r>
                          <a:rPr lang="pt-PT" sz="1400" i="1">
                            <a:solidFill>
                              <a:schemeClr val="bg1"/>
                            </a:solidFill>
                            <a:latin typeface="Cambria Math" panose="02040503050406030204" pitchFamily="18" charset="0"/>
                            <a:ea typeface="Cambria Math" panose="02040503050406030204" pitchFamily="18" charset="0"/>
                          </a:rPr>
                          <m:t>𝑐</m:t>
                        </m:r>
                      </m:sub>
                    </m:sSub>
                  </m:oMath>
                </a14:m>
                <a:r>
                  <a:rPr lang="pt-PT" sz="1400" dirty="0">
                    <a:solidFill>
                      <a:schemeClr val="bg1"/>
                    </a:solidFill>
                  </a:rPr>
                  <a:t> calculate average  of metrics</a:t>
                </a:r>
              </a:p>
            </p:txBody>
          </p:sp>
        </mc:Choice>
        <mc:Fallback xmlns="">
          <p:sp>
            <p:nvSpPr>
              <p:cNvPr id="160" name="TextBox 159">
                <a:extLst>
                  <a:ext uri="{FF2B5EF4-FFF2-40B4-BE49-F238E27FC236}">
                    <a16:creationId xmlns:a16="http://schemas.microsoft.com/office/drawing/2014/main" id="{525BD108-3863-4E09-B21E-5B0FA52BC075}"/>
                  </a:ext>
                </a:extLst>
              </p:cNvPr>
              <p:cNvSpPr txBox="1">
                <a:spLocks noRot="1" noChangeAspect="1" noMove="1" noResize="1" noEditPoints="1" noAdjustHandles="1" noChangeArrowheads="1" noChangeShapeType="1" noTextEdit="1"/>
              </p:cNvSpPr>
              <p:nvPr/>
            </p:nvSpPr>
            <p:spPr>
              <a:xfrm>
                <a:off x="9592196" y="2023651"/>
                <a:ext cx="1378016" cy="1341656"/>
              </a:xfrm>
              <a:prstGeom prst="flowChartConnector">
                <a:avLst/>
              </a:prstGeom>
              <a:blipFill>
                <a:blip r:embed="rId6"/>
                <a:stretch>
                  <a:fillRect/>
                </a:stretch>
              </a:blipFill>
            </p:spPr>
            <p:txBody>
              <a:bodyPr/>
              <a:lstStyle/>
              <a:p>
                <a:r>
                  <a:rPr lang="pt-PT">
                    <a:noFill/>
                  </a:rPr>
                  <a:t> </a:t>
                </a:r>
              </a:p>
            </p:txBody>
          </p:sp>
        </mc:Fallback>
      </mc:AlternateContent>
      <p:cxnSp>
        <p:nvCxnSpPr>
          <p:cNvPr id="168" name="Conexão reta unidirecional 27">
            <a:extLst>
              <a:ext uri="{FF2B5EF4-FFF2-40B4-BE49-F238E27FC236}">
                <a16:creationId xmlns:a16="http://schemas.microsoft.com/office/drawing/2014/main" id="{BFF64ED7-FCCB-4BB2-9BDF-8F7D95612FE4}"/>
              </a:ext>
            </a:extLst>
          </p:cNvPr>
          <p:cNvCxnSpPr>
            <a:cxnSpLocks/>
            <a:stCxn id="160" idx="4"/>
            <a:endCxn id="174" idx="0"/>
          </p:cNvCxnSpPr>
          <p:nvPr/>
        </p:nvCxnSpPr>
        <p:spPr>
          <a:xfrm>
            <a:off x="10281204" y="3365307"/>
            <a:ext cx="0" cy="91375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0" name="Conexão reta unidirecional 27">
            <a:extLst>
              <a:ext uri="{FF2B5EF4-FFF2-40B4-BE49-F238E27FC236}">
                <a16:creationId xmlns:a16="http://schemas.microsoft.com/office/drawing/2014/main" id="{D6C7D231-12E2-4581-9FBF-681CC2CE48A2}"/>
              </a:ext>
            </a:extLst>
          </p:cNvPr>
          <p:cNvCxnSpPr>
            <a:cxnSpLocks/>
            <a:stCxn id="52" idx="6"/>
            <a:endCxn id="174" idx="1"/>
          </p:cNvCxnSpPr>
          <p:nvPr/>
        </p:nvCxnSpPr>
        <p:spPr>
          <a:xfrm>
            <a:off x="8196828" y="4589818"/>
            <a:ext cx="1089966" cy="124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47A168CD-9763-435C-B2C2-16E182B06320}"/>
                  </a:ext>
                </a:extLst>
              </p:cNvPr>
              <p:cNvSpPr txBox="1"/>
              <p:nvPr/>
            </p:nvSpPr>
            <p:spPr>
              <a:xfrm>
                <a:off x="9286794" y="4279060"/>
                <a:ext cx="1988820" cy="646331"/>
              </a:xfrm>
              <a:prstGeom prst="rect">
                <a:avLst/>
              </a:prstGeom>
              <a:solidFill>
                <a:srgbClr val="92D050"/>
              </a:solidFill>
            </p:spPr>
            <p:txBody>
              <a:bodyPr wrap="square" rtlCol="0">
                <a:spAutoFit/>
              </a:bodyPr>
              <a:lstStyle/>
              <a:p>
                <a:r>
                  <a:rPr lang="pt-PT" dirty="0"/>
                  <a:t>Choose </a:t>
                </a:r>
                <a14:m>
                  <m:oMath xmlns:m="http://schemas.openxmlformats.org/officeDocument/2006/math">
                    <m:sSub>
                      <m:sSubPr>
                        <m:ctrlPr>
                          <a:rPr lang="pt-PT" i="1" smtClean="0">
                            <a:solidFill>
                              <a:schemeClr val="tx1"/>
                            </a:solidFill>
                            <a:latin typeface="Cambria Math" panose="02040503050406030204" pitchFamily="18" charset="0"/>
                            <a:ea typeface="Cambria Math" panose="02040503050406030204" pitchFamily="18" charset="0"/>
                          </a:rPr>
                        </m:ctrlPr>
                      </m:sSubPr>
                      <m:e>
                        <m:r>
                          <a:rPr lang="pt-PT" i="1">
                            <a:solidFill>
                              <a:schemeClr val="tx1"/>
                            </a:solidFill>
                            <a:latin typeface="Cambria Math" panose="02040503050406030204" pitchFamily="18" charset="0"/>
                            <a:ea typeface="Cambria Math" panose="02040503050406030204" pitchFamily="18" charset="0"/>
                          </a:rPr>
                          <m:t>𝑛</m:t>
                        </m:r>
                      </m:e>
                      <m:sub>
                        <m:r>
                          <a:rPr lang="pt-PT" i="1">
                            <a:solidFill>
                              <a:schemeClr val="tx1"/>
                            </a:solidFill>
                            <a:latin typeface="Cambria Math" panose="02040503050406030204" pitchFamily="18" charset="0"/>
                            <a:ea typeface="Cambria Math" panose="02040503050406030204" pitchFamily="18" charset="0"/>
                          </a:rPr>
                          <m:t>𝑐</m:t>
                        </m:r>
                      </m:sub>
                    </m:sSub>
                  </m:oMath>
                </a14:m>
                <a:r>
                  <a:rPr lang="pt-PT" dirty="0"/>
                  <a:t> with the best results overall</a:t>
                </a:r>
              </a:p>
            </p:txBody>
          </p:sp>
        </mc:Choice>
        <mc:Fallback xmlns="">
          <p:sp>
            <p:nvSpPr>
              <p:cNvPr id="174" name="TextBox 173">
                <a:extLst>
                  <a:ext uri="{FF2B5EF4-FFF2-40B4-BE49-F238E27FC236}">
                    <a16:creationId xmlns:a16="http://schemas.microsoft.com/office/drawing/2014/main" id="{47A168CD-9763-435C-B2C2-16E182B06320}"/>
                  </a:ext>
                </a:extLst>
              </p:cNvPr>
              <p:cNvSpPr txBox="1">
                <a:spLocks noRot="1" noChangeAspect="1" noMove="1" noResize="1" noEditPoints="1" noAdjustHandles="1" noChangeArrowheads="1" noChangeShapeType="1" noTextEdit="1"/>
              </p:cNvSpPr>
              <p:nvPr/>
            </p:nvSpPr>
            <p:spPr>
              <a:xfrm>
                <a:off x="9286794" y="4279060"/>
                <a:ext cx="1988820" cy="646331"/>
              </a:xfrm>
              <a:prstGeom prst="rect">
                <a:avLst/>
              </a:prstGeom>
              <a:blipFill>
                <a:blip r:embed="rId7"/>
                <a:stretch>
                  <a:fillRect l="-2446" t="-5660" r="-1529" b="-14151"/>
                </a:stretch>
              </a:blipFill>
            </p:spPr>
            <p:txBody>
              <a:bodyPr/>
              <a:lstStyle/>
              <a:p>
                <a:r>
                  <a:rPr lang="pt-PT">
                    <a:noFill/>
                  </a:rPr>
                  <a:t> </a:t>
                </a:r>
              </a:p>
            </p:txBody>
          </p:sp>
        </mc:Fallback>
      </mc:AlternateContent>
    </p:spTree>
    <p:extLst>
      <p:ext uri="{BB962C8B-B14F-4D97-AF65-F5344CB8AC3E}">
        <p14:creationId xmlns:p14="http://schemas.microsoft.com/office/powerpoint/2010/main" val="1775514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0E46B-E630-4E45-952D-516DCBFC2CB7}"/>
              </a:ext>
            </a:extLst>
          </p:cNvPr>
          <p:cNvSpPr>
            <a:spLocks noGrp="1"/>
          </p:cNvSpPr>
          <p:nvPr>
            <p:ph type="title"/>
          </p:nvPr>
        </p:nvSpPr>
        <p:spPr/>
        <p:txBody>
          <a:bodyPr/>
          <a:lstStyle/>
          <a:p>
            <a:r>
              <a:rPr lang="en-GB" dirty="0"/>
              <a:t>Synthetic Dataset Generation</a:t>
            </a:r>
          </a:p>
        </p:txBody>
      </p:sp>
      <p:pic>
        <p:nvPicPr>
          <p:cNvPr id="16" name="Picture 2" descr="Resultado de imagem para tecnico logo png">
            <a:extLst>
              <a:ext uri="{FF2B5EF4-FFF2-40B4-BE49-F238E27FC236}">
                <a16:creationId xmlns:a16="http://schemas.microsoft.com/office/drawing/2014/main" id="{70F5C8E6-1BC5-445C-AC3C-C7DFE65F9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1D5C13-C679-48DB-A74B-5A55686A8D9A}"/>
                  </a:ext>
                </a:extLst>
              </p:cNvPr>
              <p:cNvSpPr txBox="1"/>
              <p:nvPr/>
            </p:nvSpPr>
            <p:spPr>
              <a:xfrm>
                <a:off x="1024128" y="2183130"/>
                <a:ext cx="8874252" cy="2862322"/>
              </a:xfrm>
              <a:prstGeom prst="rect">
                <a:avLst/>
              </a:prstGeom>
              <a:noFill/>
            </p:spPr>
            <p:txBody>
              <a:bodyPr wrap="square" rtlCol="0">
                <a:spAutoFit/>
              </a:bodyPr>
              <a:lstStyle/>
              <a:p>
                <a:pPr marL="285750" indent="-285750">
                  <a:buFont typeface="Courier New" panose="02070309020205020404" pitchFamily="49" charset="0"/>
                  <a:buChar char="o"/>
                </a:pPr>
                <a:r>
                  <a:rPr lang="pt-PT" b="1" dirty="0"/>
                  <a:t>Continuous-time Markov Chains (CTMC) generate random temporal sequences</a:t>
                </a:r>
                <a:endParaRPr lang="pt-PT" dirty="0"/>
              </a:p>
              <a:p>
                <a:pPr marL="742950" lvl="1" indent="-285750">
                  <a:buFont typeface="Courier New" panose="02070309020205020404" pitchFamily="49" charset="0"/>
                  <a:buChar char="o"/>
                </a:pPr>
                <a:r>
                  <a:rPr lang="pt-PT" dirty="0"/>
                  <a:t>Process starts in state </a:t>
                </a:r>
                <a14:m>
                  <m:oMath xmlns:m="http://schemas.openxmlformats.org/officeDocument/2006/math">
                    <m:r>
                      <a:rPr lang="pt-PT" b="0" i="1" smtClean="0">
                        <a:latin typeface="Cambria Math" panose="02040503050406030204" pitchFamily="18" charset="0"/>
                      </a:rPr>
                      <m:t>𝑖</m:t>
                    </m:r>
                  </m:oMath>
                </a14:m>
                <a:r>
                  <a:rPr lang="pt-PT" dirty="0"/>
                  <a:t>, where it stays for </a:t>
                </a:r>
                <a14:m>
                  <m:oMath xmlns:m="http://schemas.openxmlformats.org/officeDocument/2006/math">
                    <m:sSub>
                      <m:sSubPr>
                        <m:ctrlPr>
                          <a:rPr lang="pt-PT" i="1" smtClean="0">
                            <a:latin typeface="Cambria Math" panose="02040503050406030204" pitchFamily="18" charset="0"/>
                          </a:rPr>
                        </m:ctrlPr>
                      </m:sSubPr>
                      <m:e>
                        <m:r>
                          <a:rPr lang="pt-PT" b="0" i="1" smtClean="0">
                            <a:latin typeface="Cambria Math" panose="02040503050406030204" pitchFamily="18" charset="0"/>
                          </a:rPr>
                          <m:t>𝑇</m:t>
                        </m:r>
                      </m:e>
                      <m:sub>
                        <m:r>
                          <a:rPr lang="pt-PT" b="0" i="1" smtClean="0">
                            <a:latin typeface="Cambria Math" panose="02040503050406030204" pitchFamily="18" charset="0"/>
                          </a:rPr>
                          <m:t>1</m:t>
                        </m:r>
                      </m:sub>
                    </m:sSub>
                  </m:oMath>
                </a14:m>
                <a:r>
                  <a:rPr lang="pt-PT" dirty="0"/>
                  <a:t> time</a:t>
                </a:r>
              </a:p>
              <a:p>
                <a:pPr marL="742950" lvl="1" indent="-285750">
                  <a:buFont typeface="Courier New" panose="02070309020205020404" pitchFamily="49" charset="0"/>
                  <a:buChar char="o"/>
                </a:pPr>
                <a:r>
                  <a:rPr lang="pt-PT" dirty="0"/>
                  <a:t>At </a:t>
                </a:r>
                <a14:m>
                  <m:oMath xmlns:m="http://schemas.openxmlformats.org/officeDocument/2006/math">
                    <m:sSub>
                      <m:sSubPr>
                        <m:ctrlPr>
                          <a:rPr lang="pt-PT" i="1">
                            <a:latin typeface="Cambria Math" panose="02040503050406030204" pitchFamily="18" charset="0"/>
                          </a:rPr>
                        </m:ctrlPr>
                      </m:sSubPr>
                      <m:e>
                        <m:r>
                          <a:rPr lang="pt-PT" i="1">
                            <a:latin typeface="Cambria Math" panose="02040503050406030204" pitchFamily="18" charset="0"/>
                          </a:rPr>
                          <m:t>𝑇</m:t>
                        </m:r>
                      </m:e>
                      <m:sub>
                        <m:r>
                          <a:rPr lang="pt-PT" i="1">
                            <a:latin typeface="Cambria Math" panose="02040503050406030204" pitchFamily="18" charset="0"/>
                          </a:rPr>
                          <m:t>1</m:t>
                        </m:r>
                      </m:sub>
                    </m:sSub>
                  </m:oMath>
                </a14:m>
                <a:r>
                  <a:rPr lang="pt-PT" dirty="0"/>
                  <a:t> process jumps to a new state </a:t>
                </a:r>
                <a14:m>
                  <m:oMath xmlns:m="http://schemas.openxmlformats.org/officeDocument/2006/math">
                    <m:r>
                      <a:rPr lang="pt-PT" b="0" i="1" smtClean="0">
                        <a:latin typeface="Cambria Math" panose="02040503050406030204" pitchFamily="18" charset="0"/>
                      </a:rPr>
                      <m:t>𝑗</m:t>
                    </m:r>
                  </m:oMath>
                </a14:m>
                <a:r>
                  <a:rPr lang="pt-PT" dirty="0"/>
                  <a:t> where it stays for </a:t>
                </a:r>
                <a14:m>
                  <m:oMath xmlns:m="http://schemas.openxmlformats.org/officeDocument/2006/math">
                    <m:sSub>
                      <m:sSubPr>
                        <m:ctrlPr>
                          <a:rPr lang="pt-PT" i="1">
                            <a:latin typeface="Cambria Math" panose="02040503050406030204" pitchFamily="18" charset="0"/>
                          </a:rPr>
                        </m:ctrlPr>
                      </m:sSubPr>
                      <m:e>
                        <m:r>
                          <a:rPr lang="pt-PT" i="1">
                            <a:latin typeface="Cambria Math" panose="02040503050406030204" pitchFamily="18" charset="0"/>
                          </a:rPr>
                          <m:t>𝑇</m:t>
                        </m:r>
                      </m:e>
                      <m:sub>
                        <m:r>
                          <a:rPr lang="pt-PT" b="0" i="1" smtClean="0">
                            <a:latin typeface="Cambria Math" panose="02040503050406030204" pitchFamily="18" charset="0"/>
                          </a:rPr>
                          <m:t>2</m:t>
                        </m:r>
                      </m:sub>
                    </m:sSub>
                  </m:oMath>
                </a14:m>
                <a:r>
                  <a:rPr lang="pt-PT" dirty="0"/>
                  <a:t> time</a:t>
                </a:r>
              </a:p>
              <a:p>
                <a:pPr marL="742950" lvl="1" indent="-285750">
                  <a:buFont typeface="Courier New" panose="02070309020205020404" pitchFamily="49" charset="0"/>
                  <a:buChar char="o"/>
                </a:pPr>
                <a:r>
                  <a:rPr lang="pt-PT" dirty="0"/>
                  <a:t>And so on...</a:t>
                </a:r>
              </a:p>
              <a:p>
                <a:pPr marL="742950" lvl="1" indent="-285750">
                  <a:buFont typeface="Courier New" panose="02070309020205020404" pitchFamily="49" charset="0"/>
                  <a:buChar char="o"/>
                </a:pPr>
                <a:endParaRPr lang="pt-PT" dirty="0"/>
              </a:p>
              <a:p>
                <a:pPr marL="285750" indent="-285750">
                  <a:buFont typeface="Courier New" panose="02070309020205020404" pitchFamily="49" charset="0"/>
                  <a:buChar char="o"/>
                </a:pPr>
                <a:r>
                  <a:rPr lang="pt-PT" b="1" dirty="0"/>
                  <a:t>We can set how many states and clusters it will have </a:t>
                </a:r>
              </a:p>
              <a:p>
                <a:r>
                  <a:rPr lang="pt-PT" b="1" dirty="0"/>
                  <a:t>     and the size of the data</a:t>
                </a:r>
              </a:p>
              <a:p>
                <a:pPr marL="285750" indent="-285750">
                  <a:buFont typeface="Courier New" panose="02070309020205020404" pitchFamily="49" charset="0"/>
                  <a:buChar char="o"/>
                </a:pPr>
                <a:endParaRPr lang="pt-PT" b="1" dirty="0"/>
              </a:p>
              <a:p>
                <a:pPr marL="285750" indent="-285750">
                  <a:buFont typeface="Courier New" panose="02070309020205020404" pitchFamily="49" charset="0"/>
                  <a:buChar char="o"/>
                </a:pPr>
                <a:endParaRPr lang="pt-PT" b="1" dirty="0"/>
              </a:p>
              <a:p>
                <a:pPr marL="285750" indent="-285750">
                  <a:buFont typeface="Courier New" panose="02070309020205020404" pitchFamily="49" charset="0"/>
                  <a:buChar char="o"/>
                </a:pPr>
                <a:endParaRPr lang="pt-PT" b="1" dirty="0"/>
              </a:p>
            </p:txBody>
          </p:sp>
        </mc:Choice>
        <mc:Fallback xmlns="">
          <p:sp>
            <p:nvSpPr>
              <p:cNvPr id="5" name="TextBox 4">
                <a:extLst>
                  <a:ext uri="{FF2B5EF4-FFF2-40B4-BE49-F238E27FC236}">
                    <a16:creationId xmlns:a16="http://schemas.microsoft.com/office/drawing/2014/main" id="{531D5C13-C679-48DB-A74B-5A55686A8D9A}"/>
                  </a:ext>
                </a:extLst>
              </p:cNvPr>
              <p:cNvSpPr txBox="1">
                <a:spLocks noRot="1" noChangeAspect="1" noMove="1" noResize="1" noEditPoints="1" noAdjustHandles="1" noChangeArrowheads="1" noChangeShapeType="1" noTextEdit="1"/>
              </p:cNvSpPr>
              <p:nvPr/>
            </p:nvSpPr>
            <p:spPr>
              <a:xfrm>
                <a:off x="1024128" y="2183130"/>
                <a:ext cx="8874252" cy="2862322"/>
              </a:xfrm>
              <a:prstGeom prst="rect">
                <a:avLst/>
              </a:prstGeom>
              <a:blipFill>
                <a:blip r:embed="rId4"/>
                <a:stretch>
                  <a:fillRect l="-481" t="-1064"/>
                </a:stretch>
              </a:blipFill>
            </p:spPr>
            <p:txBody>
              <a:bodyPr/>
              <a:lstStyle/>
              <a:p>
                <a:r>
                  <a:rPr lang="pt-PT">
                    <a:noFill/>
                  </a:rPr>
                  <a:t> </a:t>
                </a:r>
              </a:p>
            </p:txBody>
          </p:sp>
        </mc:Fallback>
      </mc:AlternateContent>
      <p:pic>
        <p:nvPicPr>
          <p:cNvPr id="10" name="Picture 9" descr="A screenshot of a cell phone&#10;&#10;Description automatically generated">
            <a:extLst>
              <a:ext uri="{FF2B5EF4-FFF2-40B4-BE49-F238E27FC236}">
                <a16:creationId xmlns:a16="http://schemas.microsoft.com/office/drawing/2014/main" id="{71E4B70B-D93F-4C83-8BB1-8DA71BE6A7AA}"/>
              </a:ext>
            </a:extLst>
          </p:cNvPr>
          <p:cNvPicPr>
            <a:picLocks noChangeAspect="1"/>
          </p:cNvPicPr>
          <p:nvPr/>
        </p:nvPicPr>
        <p:blipFill>
          <a:blip r:embed="rId5"/>
          <a:stretch>
            <a:fillRect/>
          </a:stretch>
        </p:blipFill>
        <p:spPr>
          <a:xfrm>
            <a:off x="8029196" y="2817119"/>
            <a:ext cx="2715004" cy="2991267"/>
          </a:xfrm>
          <a:prstGeom prst="rect">
            <a:avLst/>
          </a:prstGeom>
        </p:spPr>
      </p:pic>
      <p:sp>
        <p:nvSpPr>
          <p:cNvPr id="18" name="Retângulo 5">
            <a:extLst>
              <a:ext uri="{FF2B5EF4-FFF2-40B4-BE49-F238E27FC236}">
                <a16:creationId xmlns:a16="http://schemas.microsoft.com/office/drawing/2014/main" id="{3642649F-EF12-4BF8-BDF0-8C5D1BF864FF}"/>
              </a:ext>
            </a:extLst>
          </p:cNvPr>
          <p:cNvSpPr/>
          <p:nvPr/>
        </p:nvSpPr>
        <p:spPr>
          <a:xfrm>
            <a:off x="3540382" y="4429947"/>
            <a:ext cx="1385948" cy="831805"/>
          </a:xfrm>
          <a:prstGeom prst="rect">
            <a:avLst/>
          </a:prstGeom>
          <a:solidFill>
            <a:schemeClr val="accent3">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Experiment</a:t>
            </a:r>
          </a:p>
        </p:txBody>
      </p:sp>
      <p:cxnSp>
        <p:nvCxnSpPr>
          <p:cNvPr id="20" name="Conexão reta unidirecional 27">
            <a:extLst>
              <a:ext uri="{FF2B5EF4-FFF2-40B4-BE49-F238E27FC236}">
                <a16:creationId xmlns:a16="http://schemas.microsoft.com/office/drawing/2014/main" id="{9461DE48-E897-429C-BAC1-C3057F9F3DFD}"/>
              </a:ext>
            </a:extLst>
          </p:cNvPr>
          <p:cNvCxnSpPr>
            <a:cxnSpLocks/>
            <a:stCxn id="18" idx="2"/>
            <a:endCxn id="24" idx="0"/>
          </p:cNvCxnSpPr>
          <p:nvPr/>
        </p:nvCxnSpPr>
        <p:spPr>
          <a:xfrm flipH="1">
            <a:off x="1905560" y="5261752"/>
            <a:ext cx="2327796" cy="41156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Retângulo 5">
            <a:extLst>
              <a:ext uri="{FF2B5EF4-FFF2-40B4-BE49-F238E27FC236}">
                <a16:creationId xmlns:a16="http://schemas.microsoft.com/office/drawing/2014/main" id="{E89DA897-92E4-442B-8440-E40F5C842025}"/>
              </a:ext>
            </a:extLst>
          </p:cNvPr>
          <p:cNvSpPr/>
          <p:nvPr/>
        </p:nvSpPr>
        <p:spPr>
          <a:xfrm>
            <a:off x="5868178" y="5673317"/>
            <a:ext cx="1387150" cy="8502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3 clusters</a:t>
            </a:r>
          </a:p>
        </p:txBody>
      </p:sp>
      <p:sp>
        <p:nvSpPr>
          <p:cNvPr id="23" name="Retângulo 5">
            <a:extLst>
              <a:ext uri="{FF2B5EF4-FFF2-40B4-BE49-F238E27FC236}">
                <a16:creationId xmlns:a16="http://schemas.microsoft.com/office/drawing/2014/main" id="{AD53DA61-2E4B-49ED-95BC-E761543DC7AC}"/>
              </a:ext>
            </a:extLst>
          </p:cNvPr>
          <p:cNvSpPr/>
          <p:nvPr/>
        </p:nvSpPr>
        <p:spPr>
          <a:xfrm>
            <a:off x="3540382" y="5939952"/>
            <a:ext cx="1385948" cy="8502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2 states (A, B)</a:t>
            </a:r>
          </a:p>
        </p:txBody>
      </p:sp>
      <p:sp>
        <p:nvSpPr>
          <p:cNvPr id="24" name="Retângulo 5">
            <a:extLst>
              <a:ext uri="{FF2B5EF4-FFF2-40B4-BE49-F238E27FC236}">
                <a16:creationId xmlns:a16="http://schemas.microsoft.com/office/drawing/2014/main" id="{BD72347F-4853-4493-8B7C-B89D52DF1F50}"/>
              </a:ext>
            </a:extLst>
          </p:cNvPr>
          <p:cNvSpPr/>
          <p:nvPr/>
        </p:nvSpPr>
        <p:spPr>
          <a:xfrm>
            <a:off x="1212586" y="5673317"/>
            <a:ext cx="1385948" cy="8502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30 observations</a:t>
            </a:r>
          </a:p>
        </p:txBody>
      </p:sp>
      <p:cxnSp>
        <p:nvCxnSpPr>
          <p:cNvPr id="25" name="Conexão reta unidirecional 27">
            <a:extLst>
              <a:ext uri="{FF2B5EF4-FFF2-40B4-BE49-F238E27FC236}">
                <a16:creationId xmlns:a16="http://schemas.microsoft.com/office/drawing/2014/main" id="{C5DED5A4-DC1F-4191-A6C8-DD6AFDE25BE0}"/>
              </a:ext>
            </a:extLst>
          </p:cNvPr>
          <p:cNvCxnSpPr>
            <a:cxnSpLocks/>
            <a:stCxn id="18" idx="2"/>
            <a:endCxn id="23" idx="0"/>
          </p:cNvCxnSpPr>
          <p:nvPr/>
        </p:nvCxnSpPr>
        <p:spPr>
          <a:xfrm>
            <a:off x="4233356" y="5261752"/>
            <a:ext cx="0" cy="6782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Conexão reta unidirecional 27">
            <a:extLst>
              <a:ext uri="{FF2B5EF4-FFF2-40B4-BE49-F238E27FC236}">
                <a16:creationId xmlns:a16="http://schemas.microsoft.com/office/drawing/2014/main" id="{A19BDFB0-86C4-4BB1-A77B-54ED6ABDF7A3}"/>
              </a:ext>
            </a:extLst>
          </p:cNvPr>
          <p:cNvCxnSpPr>
            <a:cxnSpLocks/>
            <a:stCxn id="18" idx="2"/>
            <a:endCxn id="22" idx="0"/>
          </p:cNvCxnSpPr>
          <p:nvPr/>
        </p:nvCxnSpPr>
        <p:spPr>
          <a:xfrm>
            <a:off x="4233356" y="5261752"/>
            <a:ext cx="2328397" cy="41156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05894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FDD55-D6C9-4905-8F39-1A293A7EEECC}"/>
              </a:ext>
            </a:extLst>
          </p:cNvPr>
          <p:cNvSpPr>
            <a:spLocks noGrp="1"/>
          </p:cNvSpPr>
          <p:nvPr>
            <p:ph type="title"/>
          </p:nvPr>
        </p:nvSpPr>
        <p:spPr/>
        <p:txBody>
          <a:bodyPr/>
          <a:lstStyle/>
          <a:p>
            <a:r>
              <a:rPr lang="pt-PT" dirty="0"/>
              <a:t>How decision is made</a:t>
            </a:r>
          </a:p>
        </p:txBody>
      </p:sp>
      <p:graphicFrame>
        <p:nvGraphicFramePr>
          <p:cNvPr id="6" name="Content Placeholder 5">
            <a:extLst>
              <a:ext uri="{FF2B5EF4-FFF2-40B4-BE49-F238E27FC236}">
                <a16:creationId xmlns:a16="http://schemas.microsoft.com/office/drawing/2014/main" id="{319BDACD-0C4B-40C2-A06A-1D0AB663C2F9}"/>
              </a:ext>
            </a:extLst>
          </p:cNvPr>
          <p:cNvGraphicFramePr>
            <a:graphicFrameLocks noGrp="1"/>
          </p:cNvGraphicFramePr>
          <p:nvPr>
            <p:ph idx="1"/>
            <p:extLst>
              <p:ext uri="{D42A27DB-BD31-4B8C-83A1-F6EECF244321}">
                <p14:modId xmlns:p14="http://schemas.microsoft.com/office/powerpoint/2010/main" val="1493125702"/>
              </p:ext>
            </p:extLst>
          </p:nvPr>
        </p:nvGraphicFramePr>
        <p:xfrm>
          <a:off x="2727198" y="235458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03D5D3BB-E6A1-4CE9-99FF-3B2D782402A0}"/>
              </a:ext>
            </a:extLst>
          </p:cNvPr>
          <p:cNvSpPr txBox="1"/>
          <p:nvPr/>
        </p:nvSpPr>
        <p:spPr>
          <a:xfrm>
            <a:off x="1424178" y="2354580"/>
            <a:ext cx="3406140" cy="1200329"/>
          </a:xfrm>
          <a:prstGeom prst="rect">
            <a:avLst/>
          </a:prstGeom>
          <a:solidFill>
            <a:schemeClr val="accent2"/>
          </a:solidFill>
        </p:spPr>
        <p:txBody>
          <a:bodyPr wrap="square" rtlCol="0">
            <a:spAutoFit/>
          </a:bodyPr>
          <a:lstStyle/>
          <a:p>
            <a:pPr algn="ctr"/>
            <a:r>
              <a:rPr lang="pt-PT" sz="2400" dirty="0">
                <a:solidFill>
                  <a:schemeClr val="bg1"/>
                </a:solidFill>
              </a:rPr>
              <a:t>In preliminary experiment, all indexes have the same weight</a:t>
            </a:r>
          </a:p>
        </p:txBody>
      </p:sp>
    </p:spTree>
    <p:extLst>
      <p:ext uri="{BB962C8B-B14F-4D97-AF65-F5344CB8AC3E}">
        <p14:creationId xmlns:p14="http://schemas.microsoft.com/office/powerpoint/2010/main" val="2967870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0E46B-E630-4E45-952D-516DCBFC2CB7}"/>
              </a:ext>
            </a:extLst>
          </p:cNvPr>
          <p:cNvSpPr>
            <a:spLocks noGrp="1"/>
          </p:cNvSpPr>
          <p:nvPr>
            <p:ph type="title"/>
          </p:nvPr>
        </p:nvSpPr>
        <p:spPr/>
        <p:txBody>
          <a:bodyPr/>
          <a:lstStyle/>
          <a:p>
            <a:r>
              <a:rPr lang="en-GB" dirty="0"/>
              <a:t>Ward Distance</a:t>
            </a:r>
          </a:p>
        </p:txBody>
      </p:sp>
      <p:pic>
        <p:nvPicPr>
          <p:cNvPr id="16" name="Picture 2" descr="Resultado de imagem para tecnico logo png">
            <a:extLst>
              <a:ext uri="{FF2B5EF4-FFF2-40B4-BE49-F238E27FC236}">
                <a16:creationId xmlns:a16="http://schemas.microsoft.com/office/drawing/2014/main" id="{70F5C8E6-1BC5-445C-AC3C-C7DFE65F9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clock&#10;&#10;Description automatically generated">
            <a:extLst>
              <a:ext uri="{FF2B5EF4-FFF2-40B4-BE49-F238E27FC236}">
                <a16:creationId xmlns:a16="http://schemas.microsoft.com/office/drawing/2014/main" id="{449C5AB7-7049-4025-A186-2BA3BDA808BE}"/>
              </a:ext>
            </a:extLst>
          </p:cNvPr>
          <p:cNvPicPr>
            <a:picLocks noChangeAspect="1"/>
          </p:cNvPicPr>
          <p:nvPr/>
        </p:nvPicPr>
        <p:blipFill>
          <a:blip r:embed="rId4"/>
          <a:stretch>
            <a:fillRect/>
          </a:stretch>
        </p:blipFill>
        <p:spPr>
          <a:xfrm>
            <a:off x="67937" y="2771699"/>
            <a:ext cx="12056125" cy="2151279"/>
          </a:xfrm>
          <a:prstGeom prst="rect">
            <a:avLst/>
          </a:prstGeom>
        </p:spPr>
      </p:pic>
    </p:spTree>
    <p:extLst>
      <p:ext uri="{BB962C8B-B14F-4D97-AF65-F5344CB8AC3E}">
        <p14:creationId xmlns:p14="http://schemas.microsoft.com/office/powerpoint/2010/main" val="3649502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0E46B-E630-4E45-952D-516DCBFC2CB7}"/>
              </a:ext>
            </a:extLst>
          </p:cNvPr>
          <p:cNvSpPr>
            <a:spLocks noGrp="1"/>
          </p:cNvSpPr>
          <p:nvPr>
            <p:ph type="title"/>
          </p:nvPr>
        </p:nvSpPr>
        <p:spPr/>
        <p:txBody>
          <a:bodyPr/>
          <a:lstStyle/>
          <a:p>
            <a:r>
              <a:rPr lang="en-GB" dirty="0"/>
              <a:t>Single Distance</a:t>
            </a:r>
          </a:p>
        </p:txBody>
      </p:sp>
      <p:pic>
        <p:nvPicPr>
          <p:cNvPr id="16" name="Picture 2" descr="Resultado de imagem para tecnico logo png">
            <a:extLst>
              <a:ext uri="{FF2B5EF4-FFF2-40B4-BE49-F238E27FC236}">
                <a16:creationId xmlns:a16="http://schemas.microsoft.com/office/drawing/2014/main" id="{70F5C8E6-1BC5-445C-AC3C-C7DFE65F9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ell phone&#10;&#10;Description automatically generated">
            <a:extLst>
              <a:ext uri="{FF2B5EF4-FFF2-40B4-BE49-F238E27FC236}">
                <a16:creationId xmlns:a16="http://schemas.microsoft.com/office/drawing/2014/main" id="{CAA7D7B0-8397-4E55-8AF2-ABD6FDF33363}"/>
              </a:ext>
            </a:extLst>
          </p:cNvPr>
          <p:cNvPicPr>
            <a:picLocks noChangeAspect="1"/>
          </p:cNvPicPr>
          <p:nvPr/>
        </p:nvPicPr>
        <p:blipFill>
          <a:blip r:embed="rId4"/>
          <a:stretch>
            <a:fillRect/>
          </a:stretch>
        </p:blipFill>
        <p:spPr>
          <a:xfrm>
            <a:off x="98252" y="3654418"/>
            <a:ext cx="11995495" cy="2237502"/>
          </a:xfrm>
          <a:prstGeom prst="rect">
            <a:avLst/>
          </a:prstGeom>
        </p:spPr>
      </p:pic>
    </p:spTree>
    <p:extLst>
      <p:ext uri="{BB962C8B-B14F-4D97-AF65-F5344CB8AC3E}">
        <p14:creationId xmlns:p14="http://schemas.microsoft.com/office/powerpoint/2010/main" val="4073780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0E46B-E630-4E45-952D-516DCBFC2CB7}"/>
              </a:ext>
            </a:extLst>
          </p:cNvPr>
          <p:cNvSpPr>
            <a:spLocks noGrp="1"/>
          </p:cNvSpPr>
          <p:nvPr>
            <p:ph type="title"/>
          </p:nvPr>
        </p:nvSpPr>
        <p:spPr/>
        <p:txBody>
          <a:bodyPr/>
          <a:lstStyle/>
          <a:p>
            <a:r>
              <a:rPr lang="en-GB" dirty="0"/>
              <a:t>Complete Distance</a:t>
            </a:r>
          </a:p>
        </p:txBody>
      </p:sp>
      <p:pic>
        <p:nvPicPr>
          <p:cNvPr id="16" name="Picture 2" descr="Resultado de imagem para tecnico logo png">
            <a:extLst>
              <a:ext uri="{FF2B5EF4-FFF2-40B4-BE49-F238E27FC236}">
                <a16:creationId xmlns:a16="http://schemas.microsoft.com/office/drawing/2014/main" id="{70F5C8E6-1BC5-445C-AC3C-C7DFE65F9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ell phone&#10;&#10;Description automatically generated">
            <a:extLst>
              <a:ext uri="{FF2B5EF4-FFF2-40B4-BE49-F238E27FC236}">
                <a16:creationId xmlns:a16="http://schemas.microsoft.com/office/drawing/2014/main" id="{2D603B84-3C94-4D45-AF0C-61633B895648}"/>
              </a:ext>
            </a:extLst>
          </p:cNvPr>
          <p:cNvPicPr>
            <a:picLocks noChangeAspect="1"/>
          </p:cNvPicPr>
          <p:nvPr/>
        </p:nvPicPr>
        <p:blipFill>
          <a:blip r:embed="rId4"/>
          <a:stretch>
            <a:fillRect/>
          </a:stretch>
        </p:blipFill>
        <p:spPr>
          <a:xfrm>
            <a:off x="105539" y="3429000"/>
            <a:ext cx="11980921" cy="2165227"/>
          </a:xfrm>
          <a:prstGeom prst="rect">
            <a:avLst/>
          </a:prstGeom>
        </p:spPr>
      </p:pic>
    </p:spTree>
    <p:extLst>
      <p:ext uri="{BB962C8B-B14F-4D97-AF65-F5344CB8AC3E}">
        <p14:creationId xmlns:p14="http://schemas.microsoft.com/office/powerpoint/2010/main" val="4131657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0E46B-E630-4E45-952D-516DCBFC2CB7}"/>
              </a:ext>
            </a:extLst>
          </p:cNvPr>
          <p:cNvSpPr>
            <a:spLocks noGrp="1"/>
          </p:cNvSpPr>
          <p:nvPr>
            <p:ph type="title"/>
          </p:nvPr>
        </p:nvSpPr>
        <p:spPr/>
        <p:txBody>
          <a:bodyPr/>
          <a:lstStyle/>
          <a:p>
            <a:r>
              <a:rPr lang="en-GB" dirty="0"/>
              <a:t>Average Distance</a:t>
            </a:r>
          </a:p>
        </p:txBody>
      </p:sp>
      <p:pic>
        <p:nvPicPr>
          <p:cNvPr id="16" name="Picture 2" descr="Resultado de imagem para tecnico logo png">
            <a:extLst>
              <a:ext uri="{FF2B5EF4-FFF2-40B4-BE49-F238E27FC236}">
                <a16:creationId xmlns:a16="http://schemas.microsoft.com/office/drawing/2014/main" id="{70F5C8E6-1BC5-445C-AC3C-C7DFE65F9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ell phone&#10;&#10;Description automatically generated">
            <a:extLst>
              <a:ext uri="{FF2B5EF4-FFF2-40B4-BE49-F238E27FC236}">
                <a16:creationId xmlns:a16="http://schemas.microsoft.com/office/drawing/2014/main" id="{70F97F71-B185-44DC-ABDA-CA4B8602EECC}"/>
              </a:ext>
            </a:extLst>
          </p:cNvPr>
          <p:cNvPicPr>
            <a:picLocks noChangeAspect="1"/>
          </p:cNvPicPr>
          <p:nvPr/>
        </p:nvPicPr>
        <p:blipFill>
          <a:blip r:embed="rId4"/>
          <a:stretch>
            <a:fillRect/>
          </a:stretch>
        </p:blipFill>
        <p:spPr>
          <a:xfrm>
            <a:off x="0" y="3429000"/>
            <a:ext cx="12192000" cy="2232074"/>
          </a:xfrm>
          <a:prstGeom prst="rect">
            <a:avLst/>
          </a:prstGeom>
        </p:spPr>
      </p:pic>
    </p:spTree>
    <p:extLst>
      <p:ext uri="{BB962C8B-B14F-4D97-AF65-F5344CB8AC3E}">
        <p14:creationId xmlns:p14="http://schemas.microsoft.com/office/powerpoint/2010/main" val="1797912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BE76BB-9677-4360-B873-1B5CFD32C710}"/>
              </a:ext>
            </a:extLst>
          </p:cNvPr>
          <p:cNvSpPr>
            <a:spLocks noGrp="1"/>
          </p:cNvSpPr>
          <p:nvPr>
            <p:ph type="title"/>
          </p:nvPr>
        </p:nvSpPr>
        <p:spPr/>
        <p:txBody>
          <a:bodyPr/>
          <a:lstStyle/>
          <a:p>
            <a:r>
              <a:rPr lang="en-GB" dirty="0"/>
              <a:t>Work from </a:t>
            </a:r>
            <a:r>
              <a:rPr lang="en-GB" dirty="0" err="1"/>
              <a:t>aliclu</a:t>
            </a:r>
            <a:r>
              <a:rPr lang="en-GB" dirty="0"/>
              <a:t> by </a:t>
            </a:r>
            <a:r>
              <a:rPr lang="en-GB" dirty="0" err="1"/>
              <a:t>Kishan</a:t>
            </a:r>
            <a:r>
              <a:rPr lang="en-GB" dirty="0"/>
              <a:t> </a:t>
            </a:r>
            <a:r>
              <a:rPr lang="en-GB" dirty="0" err="1"/>
              <a:t>rama</a:t>
            </a:r>
            <a:endParaRPr lang="en-GB" dirty="0"/>
          </a:p>
        </p:txBody>
      </p:sp>
      <p:sp>
        <p:nvSpPr>
          <p:cNvPr id="3" name="Marcador de Posição do Texto 2">
            <a:extLst>
              <a:ext uri="{FF2B5EF4-FFF2-40B4-BE49-F238E27FC236}">
                <a16:creationId xmlns:a16="http://schemas.microsoft.com/office/drawing/2014/main" id="{34EF3E7B-0ACD-478A-9293-A47A965F1E6A}"/>
              </a:ext>
            </a:extLst>
          </p:cNvPr>
          <p:cNvSpPr>
            <a:spLocks noGrp="1"/>
          </p:cNvSpPr>
          <p:nvPr>
            <p:ph type="body" idx="1"/>
          </p:nvPr>
        </p:nvSpPr>
        <p:spPr/>
        <p:txBody>
          <a:bodyPr/>
          <a:lstStyle/>
          <a:p>
            <a:r>
              <a:rPr lang="en-GB" dirty="0"/>
              <a:t>Background</a:t>
            </a:r>
          </a:p>
        </p:txBody>
      </p:sp>
      <p:sp>
        <p:nvSpPr>
          <p:cNvPr id="4" name="Marcador de Posição de Conteúdo 3">
            <a:extLst>
              <a:ext uri="{FF2B5EF4-FFF2-40B4-BE49-F238E27FC236}">
                <a16:creationId xmlns:a16="http://schemas.microsoft.com/office/drawing/2014/main" id="{C1FA1376-E08A-4182-98AE-86B5FE842853}"/>
              </a:ext>
            </a:extLst>
          </p:cNvPr>
          <p:cNvSpPr>
            <a:spLocks noGrp="1"/>
          </p:cNvSpPr>
          <p:nvPr>
            <p:ph sz="half" idx="2"/>
          </p:nvPr>
        </p:nvSpPr>
        <p:spPr/>
        <p:txBody>
          <a:bodyPr>
            <a:normAutofit/>
          </a:bodyPr>
          <a:lstStyle/>
          <a:p>
            <a:pPr>
              <a:buFont typeface="Courier New" panose="02070309020205020404" pitchFamily="49" charset="0"/>
              <a:buChar char="o"/>
            </a:pPr>
            <a:r>
              <a:rPr lang="en-GB" dirty="0"/>
              <a:t> Electronical Medical Records (EMR) are more available now</a:t>
            </a:r>
          </a:p>
          <a:p>
            <a:pPr>
              <a:buFont typeface="Courier New" panose="02070309020205020404" pitchFamily="49" charset="0"/>
              <a:buChar char="o"/>
            </a:pPr>
            <a:r>
              <a:rPr lang="en-GB" dirty="0"/>
              <a:t> Data from EMR can help specialists</a:t>
            </a:r>
          </a:p>
          <a:p>
            <a:pPr>
              <a:buFont typeface="Courier New" panose="02070309020205020404" pitchFamily="49" charset="0"/>
              <a:buChar char="o"/>
            </a:pPr>
            <a:r>
              <a:rPr lang="en-GB" dirty="0"/>
              <a:t> Structures or models can be extracted from the data</a:t>
            </a:r>
          </a:p>
        </p:txBody>
      </p:sp>
      <p:sp>
        <p:nvSpPr>
          <p:cNvPr id="5" name="Marcador de Posição do Texto 4">
            <a:extLst>
              <a:ext uri="{FF2B5EF4-FFF2-40B4-BE49-F238E27FC236}">
                <a16:creationId xmlns:a16="http://schemas.microsoft.com/office/drawing/2014/main" id="{E1C34DF6-9053-466C-8608-97E71E0D1B9E}"/>
              </a:ext>
            </a:extLst>
          </p:cNvPr>
          <p:cNvSpPr>
            <a:spLocks noGrp="1"/>
          </p:cNvSpPr>
          <p:nvPr>
            <p:ph type="body" sz="quarter" idx="3"/>
          </p:nvPr>
        </p:nvSpPr>
        <p:spPr/>
        <p:txBody>
          <a:bodyPr/>
          <a:lstStyle/>
          <a:p>
            <a:r>
              <a:rPr lang="en-GB" dirty="0"/>
              <a:t>Application</a:t>
            </a:r>
          </a:p>
        </p:txBody>
      </p:sp>
      <p:sp>
        <p:nvSpPr>
          <p:cNvPr id="6" name="Marcador de Posição de Conteúdo 5">
            <a:extLst>
              <a:ext uri="{FF2B5EF4-FFF2-40B4-BE49-F238E27FC236}">
                <a16:creationId xmlns:a16="http://schemas.microsoft.com/office/drawing/2014/main" id="{0ABB1517-E28A-45BB-9CAD-5FC91C34732B}"/>
              </a:ext>
            </a:extLst>
          </p:cNvPr>
          <p:cNvSpPr>
            <a:spLocks noGrp="1"/>
          </p:cNvSpPr>
          <p:nvPr>
            <p:ph sz="quarter" idx="4"/>
          </p:nvPr>
        </p:nvSpPr>
        <p:spPr>
          <a:xfrm>
            <a:off x="5989320" y="2931212"/>
            <a:ext cx="6028509" cy="3341572"/>
          </a:xfrm>
        </p:spPr>
        <p:txBody>
          <a:bodyPr>
            <a:normAutofit/>
          </a:bodyPr>
          <a:lstStyle/>
          <a:p>
            <a:pPr>
              <a:buFont typeface="Courier New" panose="02070309020205020404" pitchFamily="49" charset="0"/>
              <a:buChar char="o"/>
            </a:pPr>
            <a:r>
              <a:rPr lang="en-GB" dirty="0"/>
              <a:t> Use Temporal Needleman-Wunsch (TNW) to align data sequences and obtain a distance matrix</a:t>
            </a:r>
          </a:p>
          <a:p>
            <a:pPr>
              <a:buFont typeface="Courier New" panose="02070309020205020404" pitchFamily="49" charset="0"/>
              <a:buChar char="o"/>
            </a:pPr>
            <a:r>
              <a:rPr lang="en-GB" dirty="0"/>
              <a:t> Hierarchical clustering is applied to the TNW sequences</a:t>
            </a:r>
          </a:p>
          <a:p>
            <a:pPr>
              <a:buFont typeface="Courier New" panose="02070309020205020404" pitchFamily="49" charset="0"/>
              <a:buChar char="o"/>
            </a:pPr>
            <a:r>
              <a:rPr lang="en-GB" dirty="0"/>
              <a:t> Apply clustering validation</a:t>
            </a:r>
          </a:p>
          <a:p>
            <a:pPr marL="0" indent="0">
              <a:buNone/>
            </a:pPr>
            <a:r>
              <a:rPr lang="en-GB" dirty="0"/>
              <a:t> </a:t>
            </a:r>
          </a:p>
        </p:txBody>
      </p:sp>
      <p:pic>
        <p:nvPicPr>
          <p:cNvPr id="7" name="Picture 2" descr="Resultado de imagem para tecnico logo png">
            <a:extLst>
              <a:ext uri="{FF2B5EF4-FFF2-40B4-BE49-F238E27FC236}">
                <a16:creationId xmlns:a16="http://schemas.microsoft.com/office/drawing/2014/main" id="{C2135972-48BE-48FE-BE7B-B76D449C5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236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C0E46B-E630-4E45-952D-516DCBFC2CB7}"/>
              </a:ext>
            </a:extLst>
          </p:cNvPr>
          <p:cNvSpPr>
            <a:spLocks noGrp="1"/>
          </p:cNvSpPr>
          <p:nvPr>
            <p:ph type="title"/>
          </p:nvPr>
        </p:nvSpPr>
        <p:spPr/>
        <p:txBody>
          <a:bodyPr/>
          <a:lstStyle/>
          <a:p>
            <a:r>
              <a:rPr lang="en-GB" dirty="0"/>
              <a:t>Centroid Distance</a:t>
            </a:r>
          </a:p>
        </p:txBody>
      </p:sp>
      <p:pic>
        <p:nvPicPr>
          <p:cNvPr id="16" name="Picture 2" descr="Resultado de imagem para tecnico logo png">
            <a:extLst>
              <a:ext uri="{FF2B5EF4-FFF2-40B4-BE49-F238E27FC236}">
                <a16:creationId xmlns:a16="http://schemas.microsoft.com/office/drawing/2014/main" id="{70F5C8E6-1BC5-445C-AC3C-C7DFE65F9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ell phone&#10;&#10;Description automatically generated">
            <a:extLst>
              <a:ext uri="{FF2B5EF4-FFF2-40B4-BE49-F238E27FC236}">
                <a16:creationId xmlns:a16="http://schemas.microsoft.com/office/drawing/2014/main" id="{791ECF18-ACB0-4592-9CE5-1E91142522CD}"/>
              </a:ext>
            </a:extLst>
          </p:cNvPr>
          <p:cNvPicPr>
            <a:picLocks noChangeAspect="1"/>
          </p:cNvPicPr>
          <p:nvPr/>
        </p:nvPicPr>
        <p:blipFill>
          <a:blip r:embed="rId4"/>
          <a:stretch>
            <a:fillRect/>
          </a:stretch>
        </p:blipFill>
        <p:spPr>
          <a:xfrm>
            <a:off x="178999" y="3429000"/>
            <a:ext cx="11834002" cy="2186940"/>
          </a:xfrm>
          <a:prstGeom prst="rect">
            <a:avLst/>
          </a:prstGeom>
        </p:spPr>
      </p:pic>
    </p:spTree>
    <p:extLst>
      <p:ext uri="{BB962C8B-B14F-4D97-AF65-F5344CB8AC3E}">
        <p14:creationId xmlns:p14="http://schemas.microsoft.com/office/powerpoint/2010/main" val="2739243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8110B-C84B-49B8-92AA-167B91DC079A}"/>
              </a:ext>
            </a:extLst>
          </p:cNvPr>
          <p:cNvSpPr>
            <a:spLocks noGrp="1"/>
          </p:cNvSpPr>
          <p:nvPr>
            <p:ph type="title"/>
          </p:nvPr>
        </p:nvSpPr>
        <p:spPr/>
        <p:txBody>
          <a:bodyPr/>
          <a:lstStyle/>
          <a:p>
            <a:r>
              <a:rPr lang="pt-PT" dirty="0"/>
              <a:t>Final notes</a:t>
            </a:r>
          </a:p>
        </p:txBody>
      </p:sp>
      <p:sp>
        <p:nvSpPr>
          <p:cNvPr id="3" name="Content Placeholder 2">
            <a:extLst>
              <a:ext uri="{FF2B5EF4-FFF2-40B4-BE49-F238E27FC236}">
                <a16:creationId xmlns:a16="http://schemas.microsoft.com/office/drawing/2014/main" id="{B701C981-E82D-4066-9CA1-66C3280EBA2C}"/>
              </a:ext>
            </a:extLst>
          </p:cNvPr>
          <p:cNvSpPr>
            <a:spLocks noGrp="1"/>
          </p:cNvSpPr>
          <p:nvPr>
            <p:ph idx="1"/>
          </p:nvPr>
        </p:nvSpPr>
        <p:spPr>
          <a:xfrm>
            <a:off x="1024128" y="2084832"/>
            <a:ext cx="9720071" cy="4023360"/>
          </a:xfrm>
        </p:spPr>
        <p:txBody>
          <a:bodyPr>
            <a:normAutofit fontScale="92500" lnSpcReduction="10000"/>
          </a:bodyPr>
          <a:lstStyle/>
          <a:p>
            <a:pPr>
              <a:buFont typeface="Courier New" panose="02070309020205020404" pitchFamily="49" charset="0"/>
              <a:buChar char="o"/>
            </a:pPr>
            <a:r>
              <a:rPr lang="pt-PT" dirty="0"/>
              <a:t> </a:t>
            </a:r>
            <a:r>
              <a:rPr lang="pt-PT" sz="2000" b="1" dirty="0"/>
              <a:t>Results are not satisfctory.</a:t>
            </a:r>
          </a:p>
          <a:p>
            <a:pPr lvl="2">
              <a:buFont typeface="Courier New" panose="02070309020205020404" pitchFamily="49" charset="0"/>
              <a:buChar char="o"/>
            </a:pPr>
            <a:endParaRPr lang="pt-PT" sz="2000" dirty="0"/>
          </a:p>
          <a:p>
            <a:pPr lvl="2">
              <a:buFont typeface="Courier New" panose="02070309020205020404" pitchFamily="49" charset="0"/>
              <a:buChar char="o"/>
            </a:pPr>
            <a:r>
              <a:rPr lang="pt-PT" sz="2000" dirty="0"/>
              <a:t>Tests were not extensive, only one run for each distance was made</a:t>
            </a:r>
          </a:p>
          <a:p>
            <a:pPr lvl="2">
              <a:buFont typeface="Courier New" panose="02070309020205020404" pitchFamily="49" charset="0"/>
              <a:buChar char="o"/>
            </a:pPr>
            <a:endParaRPr lang="pt-PT" sz="2000" dirty="0"/>
          </a:p>
          <a:p>
            <a:pPr lvl="2">
              <a:buFont typeface="Courier New" panose="02070309020205020404" pitchFamily="49" charset="0"/>
              <a:buChar char="o"/>
            </a:pPr>
            <a:r>
              <a:rPr lang="pt-PT" sz="2000" dirty="0"/>
              <a:t>Algorithm was slower than expected, maybe because of operative system. In Linux runs much better than in Windows</a:t>
            </a:r>
          </a:p>
          <a:p>
            <a:pPr marL="128016" lvl="1" indent="0">
              <a:buNone/>
            </a:pPr>
            <a:endParaRPr lang="pt-PT" sz="2000" dirty="0"/>
          </a:p>
          <a:p>
            <a:pPr>
              <a:buFont typeface="Courier New" panose="02070309020205020404" pitchFamily="49" charset="0"/>
              <a:buChar char="o"/>
            </a:pPr>
            <a:r>
              <a:rPr lang="pt-PT" sz="2000" b="1" dirty="0"/>
              <a:t>For the future</a:t>
            </a:r>
          </a:p>
          <a:p>
            <a:pPr lvl="2">
              <a:buFont typeface="Courier New" panose="02070309020205020404" pitchFamily="49" charset="0"/>
              <a:buChar char="o"/>
            </a:pPr>
            <a:endParaRPr lang="pt-PT" sz="2000" dirty="0"/>
          </a:p>
          <a:p>
            <a:pPr lvl="2">
              <a:buFont typeface="Courier New" panose="02070309020205020404" pitchFamily="49" charset="0"/>
              <a:buChar char="o"/>
            </a:pPr>
            <a:r>
              <a:rPr lang="pt-PT" sz="2000" dirty="0"/>
              <a:t>Although not presented, i would like to point out that as of this moment algorithm is faster, dozens of tests have been made and the results, especially for long sequences with many observations, are better than before.</a:t>
            </a:r>
          </a:p>
          <a:p>
            <a:pPr lvl="2">
              <a:buFont typeface="Courier New" panose="02070309020205020404" pitchFamily="49" charset="0"/>
              <a:buChar char="o"/>
            </a:pPr>
            <a:r>
              <a:rPr lang="pt-PT" sz="2000" dirty="0"/>
              <a:t>Progress is being made.</a:t>
            </a:r>
          </a:p>
        </p:txBody>
      </p:sp>
      <p:pic>
        <p:nvPicPr>
          <p:cNvPr id="5" name="Graphic 4" descr="Smiling face outline">
            <a:extLst>
              <a:ext uri="{FF2B5EF4-FFF2-40B4-BE49-F238E27FC236}">
                <a16:creationId xmlns:a16="http://schemas.microsoft.com/office/drawing/2014/main" id="{A5A9A169-04B5-4DE8-AA8F-4B0433A076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1309" y="5650992"/>
            <a:ext cx="914400" cy="914400"/>
          </a:xfrm>
          <a:prstGeom prst="rect">
            <a:avLst/>
          </a:prstGeom>
        </p:spPr>
      </p:pic>
    </p:spTree>
    <p:extLst>
      <p:ext uri="{BB962C8B-B14F-4D97-AF65-F5344CB8AC3E}">
        <p14:creationId xmlns:p14="http://schemas.microsoft.com/office/powerpoint/2010/main" val="3442514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0AFC88-BA72-400D-AA44-7261B226F695}"/>
              </a:ext>
            </a:extLst>
          </p:cNvPr>
          <p:cNvSpPr>
            <a:spLocks noGrp="1"/>
          </p:cNvSpPr>
          <p:nvPr>
            <p:ph type="title"/>
          </p:nvPr>
        </p:nvSpPr>
        <p:spPr/>
        <p:txBody>
          <a:bodyPr/>
          <a:lstStyle/>
          <a:p>
            <a:r>
              <a:rPr lang="en-GB" dirty="0"/>
              <a:t>Work Planning</a:t>
            </a:r>
          </a:p>
        </p:txBody>
      </p:sp>
      <p:pic>
        <p:nvPicPr>
          <p:cNvPr id="7" name="Content Placeholder 6" descr="A screenshot of a cell phone&#10;&#10;Description automatically generated">
            <a:extLst>
              <a:ext uri="{FF2B5EF4-FFF2-40B4-BE49-F238E27FC236}">
                <a16:creationId xmlns:a16="http://schemas.microsoft.com/office/drawing/2014/main" id="{CD32FD1F-A9BD-463D-8966-A4F31C464D53}"/>
              </a:ext>
            </a:extLst>
          </p:cNvPr>
          <p:cNvPicPr>
            <a:picLocks noGrp="1" noChangeAspect="1"/>
          </p:cNvPicPr>
          <p:nvPr>
            <p:ph idx="1"/>
          </p:nvPr>
        </p:nvPicPr>
        <p:blipFill>
          <a:blip r:embed="rId3"/>
          <a:stretch>
            <a:fillRect/>
          </a:stretch>
        </p:blipFill>
        <p:spPr>
          <a:xfrm>
            <a:off x="54812" y="2084832"/>
            <a:ext cx="12137188" cy="3298698"/>
          </a:xfrm>
        </p:spPr>
      </p:pic>
    </p:spTree>
    <p:extLst>
      <p:ext uri="{BB962C8B-B14F-4D97-AF65-F5344CB8AC3E}">
        <p14:creationId xmlns:p14="http://schemas.microsoft.com/office/powerpoint/2010/main" val="835510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F461066-B67C-4E09-8903-288E88E4F815}"/>
              </a:ext>
            </a:extLst>
          </p:cNvPr>
          <p:cNvSpPr>
            <a:spLocks noGrp="1"/>
          </p:cNvSpPr>
          <p:nvPr>
            <p:ph type="title"/>
          </p:nvPr>
        </p:nvSpPr>
        <p:spPr>
          <a:xfrm>
            <a:off x="964788" y="804333"/>
            <a:ext cx="3391900" cy="5249334"/>
          </a:xfrm>
        </p:spPr>
        <p:txBody>
          <a:bodyPr>
            <a:normAutofit/>
          </a:bodyPr>
          <a:lstStyle/>
          <a:p>
            <a:pPr algn="r"/>
            <a:r>
              <a:rPr lang="en-GB" dirty="0" err="1"/>
              <a:t>OBjectives</a:t>
            </a:r>
            <a:endParaRPr lang="en-GB" dirty="0"/>
          </a:p>
        </p:txBody>
      </p:sp>
      <p:cxnSp>
        <p:nvCxnSpPr>
          <p:cNvPr id="10" name="Straight Connector 9">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Marcador de Posição de Conteúdo 2">
            <a:extLst>
              <a:ext uri="{FF2B5EF4-FFF2-40B4-BE49-F238E27FC236}">
                <a16:creationId xmlns:a16="http://schemas.microsoft.com/office/drawing/2014/main" id="{104D7FA6-2EA3-437F-95B5-5F7EB05CC689}"/>
              </a:ext>
            </a:extLst>
          </p:cNvPr>
          <p:cNvSpPr>
            <a:spLocks noGrp="1"/>
          </p:cNvSpPr>
          <p:nvPr>
            <p:ph idx="1"/>
          </p:nvPr>
        </p:nvSpPr>
        <p:spPr>
          <a:xfrm>
            <a:off x="4999330" y="804333"/>
            <a:ext cx="6514645" cy="5249334"/>
          </a:xfrm>
        </p:spPr>
        <p:txBody>
          <a:bodyPr anchor="ctr">
            <a:normAutofit/>
          </a:bodyPr>
          <a:lstStyle/>
          <a:p>
            <a:pPr>
              <a:buFont typeface="Courier New" panose="02070309020205020404" pitchFamily="49" charset="0"/>
              <a:buChar char="o"/>
            </a:pPr>
            <a:r>
              <a:rPr lang="en-GB" dirty="0"/>
              <a:t> Gather and analyse existing metrics for cluster validation </a:t>
            </a:r>
          </a:p>
          <a:p>
            <a:pPr>
              <a:buFont typeface="Courier New" panose="02070309020205020404" pitchFamily="49" charset="0"/>
              <a:buChar char="o"/>
            </a:pPr>
            <a:r>
              <a:rPr lang="en-GB" dirty="0"/>
              <a:t> Continue and improve </a:t>
            </a:r>
            <a:r>
              <a:rPr lang="en-GB" dirty="0" err="1"/>
              <a:t>AliClu</a:t>
            </a:r>
            <a:endParaRPr lang="en-GB" dirty="0"/>
          </a:p>
        </p:txBody>
      </p:sp>
      <p:pic>
        <p:nvPicPr>
          <p:cNvPr id="1026" name="Picture 2" descr="Resultado de imagem para tecnico logo png">
            <a:extLst>
              <a:ext uri="{FF2B5EF4-FFF2-40B4-BE49-F238E27FC236}">
                <a16:creationId xmlns:a16="http://schemas.microsoft.com/office/drawing/2014/main" id="{377E10D3-FD2F-414F-A05A-8919B9943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185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F461066-B67C-4E09-8903-288E88E4F815}"/>
              </a:ext>
            </a:extLst>
          </p:cNvPr>
          <p:cNvSpPr>
            <a:spLocks noGrp="1"/>
          </p:cNvSpPr>
          <p:nvPr>
            <p:ph type="title"/>
          </p:nvPr>
        </p:nvSpPr>
        <p:spPr>
          <a:xfrm>
            <a:off x="964788" y="804333"/>
            <a:ext cx="3391900" cy="5249334"/>
          </a:xfrm>
        </p:spPr>
        <p:txBody>
          <a:bodyPr>
            <a:normAutofit/>
          </a:bodyPr>
          <a:lstStyle/>
          <a:p>
            <a:pPr algn="r"/>
            <a:r>
              <a:rPr lang="en-GB" dirty="0"/>
              <a:t>Related Work</a:t>
            </a:r>
          </a:p>
        </p:txBody>
      </p:sp>
      <p:cxnSp>
        <p:nvCxnSpPr>
          <p:cNvPr id="10" name="Straight Connector 9">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Marcador de Posição de Conteúdo 2">
            <a:extLst>
              <a:ext uri="{FF2B5EF4-FFF2-40B4-BE49-F238E27FC236}">
                <a16:creationId xmlns:a16="http://schemas.microsoft.com/office/drawing/2014/main" id="{104D7FA6-2EA3-437F-95B5-5F7EB05CC689}"/>
              </a:ext>
            </a:extLst>
          </p:cNvPr>
          <p:cNvSpPr>
            <a:spLocks noGrp="1"/>
          </p:cNvSpPr>
          <p:nvPr>
            <p:ph idx="1"/>
          </p:nvPr>
        </p:nvSpPr>
        <p:spPr>
          <a:xfrm>
            <a:off x="4999330" y="804333"/>
            <a:ext cx="6514645" cy="5249334"/>
          </a:xfrm>
        </p:spPr>
        <p:txBody>
          <a:bodyPr anchor="ctr">
            <a:normAutofit/>
          </a:bodyPr>
          <a:lstStyle/>
          <a:p>
            <a:pPr marL="457200" indent="-457200">
              <a:buFont typeface="+mj-lt"/>
              <a:buAutoNum type="arabicPeriod"/>
            </a:pPr>
            <a:r>
              <a:rPr lang="en-GB" sz="2000" dirty="0"/>
              <a:t>Methods of Evaluation</a:t>
            </a:r>
          </a:p>
          <a:p>
            <a:pPr marL="457200" indent="-457200">
              <a:buFont typeface="+mj-lt"/>
              <a:buAutoNum type="arabicPeriod"/>
            </a:pPr>
            <a:r>
              <a:rPr lang="en-GB" sz="2000" dirty="0"/>
              <a:t>External Clustering Validation Measures</a:t>
            </a:r>
          </a:p>
          <a:p>
            <a:pPr marL="457200" indent="-457200">
              <a:buFont typeface="+mj-lt"/>
              <a:buAutoNum type="arabicPeriod"/>
            </a:pPr>
            <a:r>
              <a:rPr lang="en-GB" sz="2000" dirty="0"/>
              <a:t>Internal Clustering Validation Measures</a:t>
            </a:r>
          </a:p>
          <a:p>
            <a:pPr marL="457200" indent="-457200">
              <a:buFont typeface="+mj-lt"/>
              <a:buAutoNum type="arabicPeriod"/>
            </a:pPr>
            <a:r>
              <a:rPr lang="en-GB" sz="2000" dirty="0"/>
              <a:t>Relative Clustering Validation Measures</a:t>
            </a:r>
          </a:p>
          <a:p>
            <a:pPr marL="457200" indent="-457200">
              <a:buFont typeface="+mj-lt"/>
              <a:buAutoNum type="arabicPeriod"/>
            </a:pPr>
            <a:endParaRPr lang="en-GB" sz="2000" dirty="0"/>
          </a:p>
        </p:txBody>
      </p:sp>
      <p:pic>
        <p:nvPicPr>
          <p:cNvPr id="1026" name="Picture 2" descr="Resultado de imagem para tecnico logo png">
            <a:extLst>
              <a:ext uri="{FF2B5EF4-FFF2-40B4-BE49-F238E27FC236}">
                <a16:creationId xmlns:a16="http://schemas.microsoft.com/office/drawing/2014/main" id="{377E10D3-FD2F-414F-A05A-8919B9943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48234-8F44-44BF-9105-CDE7A77FEDA0}"/>
              </a:ext>
            </a:extLst>
          </p:cNvPr>
          <p:cNvSpPr>
            <a:spLocks noGrp="1"/>
          </p:cNvSpPr>
          <p:nvPr>
            <p:ph type="title"/>
          </p:nvPr>
        </p:nvSpPr>
        <p:spPr/>
        <p:txBody>
          <a:bodyPr/>
          <a:lstStyle/>
          <a:p>
            <a:r>
              <a:rPr lang="en-GB" sz="5400" dirty="0"/>
              <a:t>Methods of evaluation</a:t>
            </a:r>
            <a:endParaRPr lang="en-GB" dirty="0"/>
          </a:p>
        </p:txBody>
      </p:sp>
      <p:sp>
        <p:nvSpPr>
          <p:cNvPr id="6" name="Retângulo 5">
            <a:extLst>
              <a:ext uri="{FF2B5EF4-FFF2-40B4-BE49-F238E27FC236}">
                <a16:creationId xmlns:a16="http://schemas.microsoft.com/office/drawing/2014/main" id="{D1A6FC28-73F1-4EB8-97F2-4411AD8CF10C}"/>
              </a:ext>
            </a:extLst>
          </p:cNvPr>
          <p:cNvSpPr/>
          <p:nvPr/>
        </p:nvSpPr>
        <p:spPr>
          <a:xfrm>
            <a:off x="7386172" y="2874580"/>
            <a:ext cx="4609323" cy="96381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GB" sz="2000" dirty="0"/>
              <a:t>Tests the clustering result against the data itself</a:t>
            </a:r>
          </a:p>
        </p:txBody>
      </p:sp>
      <p:sp>
        <p:nvSpPr>
          <p:cNvPr id="7" name="Marcador de Posição de Conteúdo 2">
            <a:extLst>
              <a:ext uri="{FF2B5EF4-FFF2-40B4-BE49-F238E27FC236}">
                <a16:creationId xmlns:a16="http://schemas.microsoft.com/office/drawing/2014/main" id="{2800A219-D27F-4D08-9744-CB109E181CC6}"/>
              </a:ext>
            </a:extLst>
          </p:cNvPr>
          <p:cNvSpPr txBox="1">
            <a:spLocks/>
          </p:cNvSpPr>
          <p:nvPr/>
        </p:nvSpPr>
        <p:spPr>
          <a:xfrm>
            <a:off x="219261" y="5812551"/>
            <a:ext cx="2977401" cy="209089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GB" sz="1800" dirty="0"/>
              <a:t>Author(s):</a:t>
            </a:r>
          </a:p>
          <a:p>
            <a:pPr>
              <a:buFont typeface="Wingdings" panose="05000000000000000000" pitchFamily="2" charset="2"/>
              <a:buChar char="§"/>
            </a:pPr>
            <a:r>
              <a:rPr lang="en-GB" sz="1800" dirty="0"/>
              <a:t> </a:t>
            </a:r>
            <a:r>
              <a:rPr lang="pt-PT" sz="1800" dirty="0"/>
              <a:t>Sergios Theodoridis et al.</a:t>
            </a:r>
            <a:endParaRPr lang="en-GB" sz="1800" dirty="0"/>
          </a:p>
        </p:txBody>
      </p:sp>
      <p:pic>
        <p:nvPicPr>
          <p:cNvPr id="12" name="Picture 2" descr="Resultado de imagem para tecnico logo png">
            <a:extLst>
              <a:ext uri="{FF2B5EF4-FFF2-40B4-BE49-F238E27FC236}">
                <a16:creationId xmlns:a16="http://schemas.microsoft.com/office/drawing/2014/main" id="{0FFCBC79-AC3E-4CAF-826D-36D583243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5FFEE49E-A509-41B8-97AC-9B616A5E2103}"/>
              </a:ext>
            </a:extLst>
          </p:cNvPr>
          <p:cNvSpPr/>
          <p:nvPr/>
        </p:nvSpPr>
        <p:spPr>
          <a:xfrm>
            <a:off x="1811844" y="1931406"/>
            <a:ext cx="2295330" cy="59220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800" dirty="0"/>
              <a:t>External</a:t>
            </a:r>
          </a:p>
        </p:txBody>
      </p:sp>
      <p:cxnSp>
        <p:nvCxnSpPr>
          <p:cNvPr id="4" name="Conexão reta unidirecional 3">
            <a:extLst>
              <a:ext uri="{FF2B5EF4-FFF2-40B4-BE49-F238E27FC236}">
                <a16:creationId xmlns:a16="http://schemas.microsoft.com/office/drawing/2014/main" id="{4D1D77DB-270B-45EE-A569-8E01E1A2A6C1}"/>
              </a:ext>
            </a:extLst>
          </p:cNvPr>
          <p:cNvCxnSpPr/>
          <p:nvPr/>
        </p:nvCxnSpPr>
        <p:spPr>
          <a:xfrm>
            <a:off x="4537788" y="2285964"/>
            <a:ext cx="2295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BF69E762-AD99-4FF0-8962-C21D54278B06}"/>
              </a:ext>
            </a:extLst>
          </p:cNvPr>
          <p:cNvSpPr txBox="1"/>
          <p:nvPr/>
        </p:nvSpPr>
        <p:spPr>
          <a:xfrm>
            <a:off x="7386172" y="1789730"/>
            <a:ext cx="4441372" cy="923330"/>
          </a:xfrm>
          <a:prstGeom prst="rect">
            <a:avLst/>
          </a:prstGeom>
          <a:noFill/>
        </p:spPr>
        <p:txBody>
          <a:bodyPr wrap="square" rtlCol="0">
            <a:spAutoFit/>
          </a:bodyPr>
          <a:lstStyle/>
          <a:p>
            <a:r>
              <a:rPr lang="en-GB" dirty="0"/>
              <a:t>Comparison of two different partitions</a:t>
            </a:r>
          </a:p>
          <a:p>
            <a:pPr marL="342900" indent="-342900">
              <a:buAutoNum type="arabicParenR"/>
            </a:pPr>
            <a:r>
              <a:rPr lang="en-GB" dirty="0"/>
              <a:t>Generated by the clustering algorithm</a:t>
            </a:r>
          </a:p>
          <a:p>
            <a:pPr marL="342900" indent="-342900">
              <a:buAutoNum type="arabicParenR"/>
            </a:pPr>
            <a:r>
              <a:rPr lang="en-GB" dirty="0"/>
              <a:t>Generated from a subset of the data</a:t>
            </a:r>
          </a:p>
        </p:txBody>
      </p:sp>
      <p:sp>
        <p:nvSpPr>
          <p:cNvPr id="11" name="Retângulo 10">
            <a:extLst>
              <a:ext uri="{FF2B5EF4-FFF2-40B4-BE49-F238E27FC236}">
                <a16:creationId xmlns:a16="http://schemas.microsoft.com/office/drawing/2014/main" id="{E669E4A1-4525-473B-ABB5-0CB34F8C21EC}"/>
              </a:ext>
            </a:extLst>
          </p:cNvPr>
          <p:cNvSpPr/>
          <p:nvPr/>
        </p:nvSpPr>
        <p:spPr>
          <a:xfrm>
            <a:off x="1811842" y="3060387"/>
            <a:ext cx="2295331" cy="592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800" dirty="0"/>
              <a:t>Internal</a:t>
            </a:r>
          </a:p>
        </p:txBody>
      </p:sp>
      <p:cxnSp>
        <p:nvCxnSpPr>
          <p:cNvPr id="13" name="Conexão reta unidirecional 12">
            <a:extLst>
              <a:ext uri="{FF2B5EF4-FFF2-40B4-BE49-F238E27FC236}">
                <a16:creationId xmlns:a16="http://schemas.microsoft.com/office/drawing/2014/main" id="{3B985E69-A27B-46A7-BA7A-43AB7E71A8BF}"/>
              </a:ext>
            </a:extLst>
          </p:cNvPr>
          <p:cNvCxnSpPr/>
          <p:nvPr/>
        </p:nvCxnSpPr>
        <p:spPr>
          <a:xfrm>
            <a:off x="4537788" y="3378386"/>
            <a:ext cx="2295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tângulo 10">
            <a:extLst>
              <a:ext uri="{FF2B5EF4-FFF2-40B4-BE49-F238E27FC236}">
                <a16:creationId xmlns:a16="http://schemas.microsoft.com/office/drawing/2014/main" id="{36460734-CFCD-42CF-BFCC-52EC0362CE73}"/>
              </a:ext>
            </a:extLst>
          </p:cNvPr>
          <p:cNvSpPr/>
          <p:nvPr/>
        </p:nvSpPr>
        <p:spPr>
          <a:xfrm>
            <a:off x="1811842" y="4279479"/>
            <a:ext cx="2295331" cy="592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800" dirty="0"/>
              <a:t>Relative</a:t>
            </a:r>
          </a:p>
        </p:txBody>
      </p:sp>
      <p:cxnSp>
        <p:nvCxnSpPr>
          <p:cNvPr id="18" name="Conexão reta unidirecional 12">
            <a:extLst>
              <a:ext uri="{FF2B5EF4-FFF2-40B4-BE49-F238E27FC236}">
                <a16:creationId xmlns:a16="http://schemas.microsoft.com/office/drawing/2014/main" id="{749038CF-8D27-4E1F-B98A-FF17C18765A0}"/>
              </a:ext>
            </a:extLst>
          </p:cNvPr>
          <p:cNvCxnSpPr/>
          <p:nvPr/>
        </p:nvCxnSpPr>
        <p:spPr>
          <a:xfrm>
            <a:off x="4537788" y="4575580"/>
            <a:ext cx="2295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tângulo 5">
            <a:extLst>
              <a:ext uri="{FF2B5EF4-FFF2-40B4-BE49-F238E27FC236}">
                <a16:creationId xmlns:a16="http://schemas.microsoft.com/office/drawing/2014/main" id="{9186F73E-6218-468C-9C4E-89B63C5F5F7A}"/>
              </a:ext>
            </a:extLst>
          </p:cNvPr>
          <p:cNvSpPr/>
          <p:nvPr/>
        </p:nvSpPr>
        <p:spPr>
          <a:xfrm>
            <a:off x="7302196" y="4093672"/>
            <a:ext cx="4609323" cy="96381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GB" dirty="0"/>
              <a:t>Comparisons of partitions generated by the same algorithm but with different parameters or from different subsets of the data</a:t>
            </a:r>
          </a:p>
        </p:txBody>
      </p:sp>
    </p:spTree>
    <p:extLst>
      <p:ext uri="{BB962C8B-B14F-4D97-AF65-F5344CB8AC3E}">
        <p14:creationId xmlns:p14="http://schemas.microsoft.com/office/powerpoint/2010/main" val="3750409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F461066-B67C-4E09-8903-288E88E4F815}"/>
              </a:ext>
            </a:extLst>
          </p:cNvPr>
          <p:cNvSpPr>
            <a:spLocks noGrp="1"/>
          </p:cNvSpPr>
          <p:nvPr>
            <p:ph type="title"/>
          </p:nvPr>
        </p:nvSpPr>
        <p:spPr>
          <a:xfrm>
            <a:off x="964788" y="804333"/>
            <a:ext cx="3391900" cy="5249334"/>
          </a:xfrm>
        </p:spPr>
        <p:txBody>
          <a:bodyPr>
            <a:normAutofit/>
          </a:bodyPr>
          <a:lstStyle/>
          <a:p>
            <a:pPr algn="r"/>
            <a:r>
              <a:rPr lang="en-GB" dirty="0"/>
              <a:t>Related Work</a:t>
            </a:r>
          </a:p>
        </p:txBody>
      </p:sp>
      <p:cxnSp>
        <p:nvCxnSpPr>
          <p:cNvPr id="10" name="Straight Connector 9">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Marcador de Posição de Conteúdo 2">
            <a:extLst>
              <a:ext uri="{FF2B5EF4-FFF2-40B4-BE49-F238E27FC236}">
                <a16:creationId xmlns:a16="http://schemas.microsoft.com/office/drawing/2014/main" id="{104D7FA6-2EA3-437F-95B5-5F7EB05CC689}"/>
              </a:ext>
            </a:extLst>
          </p:cNvPr>
          <p:cNvSpPr>
            <a:spLocks noGrp="1"/>
          </p:cNvSpPr>
          <p:nvPr>
            <p:ph idx="1"/>
          </p:nvPr>
        </p:nvSpPr>
        <p:spPr>
          <a:xfrm>
            <a:off x="4999330" y="804333"/>
            <a:ext cx="6514645" cy="5249334"/>
          </a:xfrm>
        </p:spPr>
        <p:txBody>
          <a:bodyPr anchor="ctr">
            <a:normAutofit/>
          </a:bodyPr>
          <a:lstStyle/>
          <a:p>
            <a:pPr marL="457200" indent="-457200">
              <a:buFont typeface="+mj-lt"/>
              <a:buAutoNum type="arabicPeriod"/>
            </a:pPr>
            <a:r>
              <a:rPr lang="en-GB" sz="2000" dirty="0">
                <a:solidFill>
                  <a:schemeClr val="accent3">
                    <a:lumMod val="60000"/>
                    <a:lumOff val="40000"/>
                  </a:schemeClr>
                </a:solidFill>
              </a:rPr>
              <a:t>Methods of Evaluation</a:t>
            </a:r>
          </a:p>
          <a:p>
            <a:pPr marL="457200" indent="-457200">
              <a:buFont typeface="+mj-lt"/>
              <a:buAutoNum type="arabicPeriod"/>
            </a:pPr>
            <a:r>
              <a:rPr lang="en-GB" sz="2000" dirty="0"/>
              <a:t>External Clustering Validation Measures</a:t>
            </a:r>
          </a:p>
          <a:p>
            <a:pPr marL="457200" indent="-457200">
              <a:buFont typeface="+mj-lt"/>
              <a:buAutoNum type="arabicPeriod"/>
            </a:pPr>
            <a:r>
              <a:rPr lang="en-GB" sz="2000" dirty="0">
                <a:solidFill>
                  <a:schemeClr val="accent3">
                    <a:lumMod val="60000"/>
                    <a:lumOff val="40000"/>
                  </a:schemeClr>
                </a:solidFill>
              </a:rPr>
              <a:t>Internal Clustering Validation Measures</a:t>
            </a:r>
          </a:p>
          <a:p>
            <a:pPr marL="457200" indent="-457200">
              <a:buFont typeface="+mj-lt"/>
              <a:buAutoNum type="arabicPeriod"/>
            </a:pPr>
            <a:r>
              <a:rPr lang="en-GB" sz="2000" dirty="0">
                <a:solidFill>
                  <a:schemeClr val="accent3">
                    <a:lumMod val="60000"/>
                    <a:lumOff val="40000"/>
                  </a:schemeClr>
                </a:solidFill>
              </a:rPr>
              <a:t>Relative Clustering Validation Measures</a:t>
            </a:r>
          </a:p>
        </p:txBody>
      </p:sp>
      <p:pic>
        <p:nvPicPr>
          <p:cNvPr id="1026" name="Picture 2" descr="Resultado de imagem para tecnico logo png">
            <a:extLst>
              <a:ext uri="{FF2B5EF4-FFF2-40B4-BE49-F238E27FC236}">
                <a16:creationId xmlns:a16="http://schemas.microsoft.com/office/drawing/2014/main" id="{377E10D3-FD2F-414F-A05A-8919B9943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930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94FAE8-0C80-40C5-B9BB-C618DFB0D54D}"/>
              </a:ext>
            </a:extLst>
          </p:cNvPr>
          <p:cNvSpPr>
            <a:spLocks noGrp="1"/>
          </p:cNvSpPr>
          <p:nvPr>
            <p:ph type="title"/>
          </p:nvPr>
        </p:nvSpPr>
        <p:spPr/>
        <p:txBody>
          <a:bodyPr/>
          <a:lstStyle/>
          <a:p>
            <a:r>
              <a:rPr lang="en-GB" dirty="0"/>
              <a:t>External clustering validation measures</a:t>
            </a:r>
          </a:p>
        </p:txBody>
      </p:sp>
      <p:sp>
        <p:nvSpPr>
          <p:cNvPr id="4" name="Marcador de Posição de Conteúdo 2">
            <a:extLst>
              <a:ext uri="{FF2B5EF4-FFF2-40B4-BE49-F238E27FC236}">
                <a16:creationId xmlns:a16="http://schemas.microsoft.com/office/drawing/2014/main" id="{074BE963-C8BE-4EB6-AEF2-75AF81C3276A}"/>
              </a:ext>
            </a:extLst>
          </p:cNvPr>
          <p:cNvSpPr txBox="1">
            <a:spLocks/>
          </p:cNvSpPr>
          <p:nvPr/>
        </p:nvSpPr>
        <p:spPr>
          <a:xfrm>
            <a:off x="219261" y="5812551"/>
            <a:ext cx="2977401" cy="209089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GB" sz="1800" dirty="0"/>
              <a:t>Author(s):</a:t>
            </a:r>
          </a:p>
          <a:p>
            <a:pPr>
              <a:buFont typeface="Wingdings" panose="05000000000000000000" pitchFamily="2" charset="2"/>
              <a:buChar char="§"/>
            </a:pPr>
            <a:r>
              <a:rPr lang="en-GB" sz="1800" dirty="0"/>
              <a:t> Hui </a:t>
            </a:r>
            <a:r>
              <a:rPr lang="en-GB" sz="1800" dirty="0" err="1"/>
              <a:t>Xiong</a:t>
            </a:r>
            <a:r>
              <a:rPr lang="en-GB" sz="1800" dirty="0"/>
              <a:t> et al</a:t>
            </a:r>
            <a:r>
              <a:rPr lang="en-GB" dirty="0"/>
              <a:t>.</a:t>
            </a:r>
          </a:p>
          <a:p>
            <a:endParaRPr lang="en-GB" dirty="0"/>
          </a:p>
        </p:txBody>
      </p:sp>
      <p:pic>
        <p:nvPicPr>
          <p:cNvPr id="5" name="Picture 2" descr="Resultado de imagem para tecnico logo png">
            <a:extLst>
              <a:ext uri="{FF2B5EF4-FFF2-40B4-BE49-F238E27FC236}">
                <a16:creationId xmlns:a16="http://schemas.microsoft.com/office/drawing/2014/main" id="{AA6D5AE1-0705-4A9F-BEF3-322EE652D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1ACDD3E3-8A68-4B26-A4A8-B830A54B4C56}"/>
              </a:ext>
            </a:extLst>
          </p:cNvPr>
          <p:cNvSpPr/>
          <p:nvPr/>
        </p:nvSpPr>
        <p:spPr>
          <a:xfrm>
            <a:off x="1024128" y="1959242"/>
            <a:ext cx="2239347" cy="8630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800" dirty="0"/>
              <a:t>Clustering Algorithm</a:t>
            </a:r>
          </a:p>
        </p:txBody>
      </p:sp>
      <p:sp>
        <p:nvSpPr>
          <p:cNvPr id="26" name="CaixaDeTexto 25">
            <a:extLst>
              <a:ext uri="{FF2B5EF4-FFF2-40B4-BE49-F238E27FC236}">
                <a16:creationId xmlns:a16="http://schemas.microsoft.com/office/drawing/2014/main" id="{478A7DA4-2264-482E-A032-449514C1FB83}"/>
              </a:ext>
            </a:extLst>
          </p:cNvPr>
          <p:cNvSpPr txBox="1"/>
          <p:nvPr/>
        </p:nvSpPr>
        <p:spPr>
          <a:xfrm>
            <a:off x="7523651" y="2114438"/>
            <a:ext cx="1007706" cy="707886"/>
          </a:xfrm>
          <a:prstGeom prst="rect">
            <a:avLst/>
          </a:prstGeom>
          <a:noFill/>
        </p:spPr>
        <p:txBody>
          <a:bodyPr wrap="square" rtlCol="0">
            <a:spAutoFit/>
          </a:bodyPr>
          <a:lstStyle/>
          <a:p>
            <a:endParaRPr lang="en-GB" sz="4000" dirty="0">
              <a:latin typeface="Abadi" panose="020B0604020104020204" pitchFamily="34" charset="0"/>
            </a:endParaRPr>
          </a:p>
        </p:txBody>
      </p:sp>
      <p:cxnSp>
        <p:nvCxnSpPr>
          <p:cNvPr id="28" name="Conexão reta unidirecional 27">
            <a:extLst>
              <a:ext uri="{FF2B5EF4-FFF2-40B4-BE49-F238E27FC236}">
                <a16:creationId xmlns:a16="http://schemas.microsoft.com/office/drawing/2014/main" id="{3E7BAF6D-C64C-4142-940E-B6D7313C78B0}"/>
              </a:ext>
            </a:extLst>
          </p:cNvPr>
          <p:cNvCxnSpPr>
            <a:cxnSpLocks/>
          </p:cNvCxnSpPr>
          <p:nvPr/>
        </p:nvCxnSpPr>
        <p:spPr>
          <a:xfrm flipH="1">
            <a:off x="2143804" y="2807747"/>
            <a:ext cx="1" cy="49227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Retângulo 5">
            <a:extLst>
              <a:ext uri="{FF2B5EF4-FFF2-40B4-BE49-F238E27FC236}">
                <a16:creationId xmlns:a16="http://schemas.microsoft.com/office/drawing/2014/main" id="{FDD2E32D-042F-4EE6-B548-2BBA89759871}"/>
              </a:ext>
            </a:extLst>
          </p:cNvPr>
          <p:cNvSpPr/>
          <p:nvPr/>
        </p:nvSpPr>
        <p:spPr>
          <a:xfrm>
            <a:off x="8027504" y="1944665"/>
            <a:ext cx="2239347" cy="8630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800" dirty="0"/>
              <a:t>Subset of the data</a:t>
            </a:r>
          </a:p>
        </p:txBody>
      </p:sp>
      <p:cxnSp>
        <p:nvCxnSpPr>
          <p:cNvPr id="19" name="Conexão reta unidirecional 27">
            <a:extLst>
              <a:ext uri="{FF2B5EF4-FFF2-40B4-BE49-F238E27FC236}">
                <a16:creationId xmlns:a16="http://schemas.microsoft.com/office/drawing/2014/main" id="{ED61AF9A-D105-487B-8A6C-D06DD6BAC352}"/>
              </a:ext>
            </a:extLst>
          </p:cNvPr>
          <p:cNvCxnSpPr>
            <a:cxnSpLocks/>
          </p:cNvCxnSpPr>
          <p:nvPr/>
        </p:nvCxnSpPr>
        <p:spPr>
          <a:xfrm flipH="1">
            <a:off x="9147176" y="2822324"/>
            <a:ext cx="1" cy="4352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6D50D06-E387-45B0-810A-1D311946D61C}"/>
                  </a:ext>
                </a:extLst>
              </p:cNvPr>
              <p:cNvSpPr txBox="1"/>
              <p:nvPr/>
            </p:nvSpPr>
            <p:spPr>
              <a:xfrm>
                <a:off x="8330180" y="3360573"/>
                <a:ext cx="163399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𝑃</m:t>
                      </m:r>
                      <m:r>
                        <a:rPr lang="pt-PT" b="0" i="1" smtClean="0">
                          <a:latin typeface="Cambria Math" panose="02040503050406030204" pitchFamily="18" charset="0"/>
                        </a:rPr>
                        <m:t>= </m:t>
                      </m:r>
                      <m:d>
                        <m:dPr>
                          <m:begChr m:val="{"/>
                          <m:endChr m:val="}"/>
                          <m:ctrlPr>
                            <a:rPr lang="pt-PT" b="0" i="1" smtClean="0">
                              <a:latin typeface="Cambria Math" panose="02040503050406030204" pitchFamily="18" charset="0"/>
                            </a:rPr>
                          </m:ctrlPr>
                        </m:dPr>
                        <m:e>
                          <m:sSub>
                            <m:sSubPr>
                              <m:ctrlPr>
                                <a:rPr lang="pt-PT" b="0" i="1" smtClean="0">
                                  <a:latin typeface="Cambria Math" panose="02040503050406030204" pitchFamily="18" charset="0"/>
                                </a:rPr>
                              </m:ctrlPr>
                            </m:sSubPr>
                            <m:e>
                              <m:r>
                                <a:rPr lang="pt-PT" b="0" i="1" smtClean="0">
                                  <a:latin typeface="Cambria Math" panose="02040503050406030204" pitchFamily="18" charset="0"/>
                                </a:rPr>
                                <m:t>𝑃</m:t>
                              </m:r>
                            </m:e>
                            <m:sub>
                              <m:r>
                                <a:rPr lang="pt-PT" b="0" i="1" smtClean="0">
                                  <a:latin typeface="Cambria Math" panose="02040503050406030204" pitchFamily="18" charset="0"/>
                                </a:rPr>
                                <m:t>1 </m:t>
                              </m:r>
                            </m:sub>
                          </m:sSub>
                          <m:r>
                            <a:rPr lang="pt-PT" b="0" i="1" smtClean="0">
                              <a:latin typeface="Cambria Math" panose="02040503050406030204" pitchFamily="18" charset="0"/>
                            </a:rPr>
                            <m:t>… </m:t>
                          </m:r>
                          <m:sSub>
                            <m:sSubPr>
                              <m:ctrlPr>
                                <a:rPr lang="pt-PT" b="0" i="1" smtClean="0">
                                  <a:latin typeface="Cambria Math" panose="02040503050406030204" pitchFamily="18" charset="0"/>
                                </a:rPr>
                              </m:ctrlPr>
                            </m:sSubPr>
                            <m:e>
                              <m:r>
                                <a:rPr lang="pt-PT" b="0" i="1" smtClean="0">
                                  <a:latin typeface="Cambria Math" panose="02040503050406030204" pitchFamily="18" charset="0"/>
                                </a:rPr>
                                <m:t>𝑃</m:t>
                              </m:r>
                            </m:e>
                            <m:sub>
                              <m:r>
                                <a:rPr lang="pt-PT" b="0" i="1" smtClean="0">
                                  <a:latin typeface="Cambria Math" panose="02040503050406030204" pitchFamily="18" charset="0"/>
                                </a:rPr>
                                <m:t>𝑠</m:t>
                              </m:r>
                            </m:sub>
                          </m:sSub>
                        </m:e>
                      </m:d>
                    </m:oMath>
                  </m:oMathPara>
                </a14:m>
                <a:endParaRPr lang="pt-PT" dirty="0"/>
              </a:p>
            </p:txBody>
          </p:sp>
        </mc:Choice>
        <mc:Fallback xmlns="">
          <p:sp>
            <p:nvSpPr>
              <p:cNvPr id="22" name="TextBox 21">
                <a:extLst>
                  <a:ext uri="{FF2B5EF4-FFF2-40B4-BE49-F238E27FC236}">
                    <a16:creationId xmlns:a16="http://schemas.microsoft.com/office/drawing/2014/main" id="{F6D50D06-E387-45B0-810A-1D311946D61C}"/>
                  </a:ext>
                </a:extLst>
              </p:cNvPr>
              <p:cNvSpPr txBox="1">
                <a:spLocks noRot="1" noChangeAspect="1" noMove="1" noResize="1" noEditPoints="1" noAdjustHandles="1" noChangeArrowheads="1" noChangeShapeType="1" noTextEdit="1"/>
              </p:cNvSpPr>
              <p:nvPr/>
            </p:nvSpPr>
            <p:spPr>
              <a:xfrm>
                <a:off x="8330180" y="3360573"/>
                <a:ext cx="1633991" cy="369332"/>
              </a:xfrm>
              <a:prstGeom prst="rect">
                <a:avLst/>
              </a:prstGeom>
              <a:blipFill>
                <a:blip r:embed="rId4"/>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8F33D2-B331-48FE-95FC-6E604DE58378}"/>
                  </a:ext>
                </a:extLst>
              </p:cNvPr>
              <p:cNvSpPr txBox="1"/>
              <p:nvPr/>
            </p:nvSpPr>
            <p:spPr>
              <a:xfrm>
                <a:off x="1326809" y="3360573"/>
                <a:ext cx="18698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𝐶</m:t>
                      </m:r>
                      <m:r>
                        <a:rPr lang="pt-PT" b="0" i="1" smtClean="0">
                          <a:latin typeface="Cambria Math" panose="02040503050406030204" pitchFamily="18" charset="0"/>
                        </a:rPr>
                        <m:t>= </m:t>
                      </m:r>
                      <m:d>
                        <m:dPr>
                          <m:begChr m:val="{"/>
                          <m:endChr m:val="}"/>
                          <m:ctrlPr>
                            <a:rPr lang="pt-PT" b="0" i="1" smtClean="0">
                              <a:latin typeface="Cambria Math" panose="02040503050406030204" pitchFamily="18" charset="0"/>
                            </a:rPr>
                          </m:ctrlPr>
                        </m:dPr>
                        <m:e>
                          <m:sSub>
                            <m:sSubPr>
                              <m:ctrlPr>
                                <a:rPr lang="pt-PT" b="0" i="1" smtClean="0">
                                  <a:latin typeface="Cambria Math" panose="02040503050406030204" pitchFamily="18" charset="0"/>
                                </a:rPr>
                              </m:ctrlPr>
                            </m:sSubPr>
                            <m:e>
                              <m:r>
                                <a:rPr lang="pt-PT" b="0" i="1" smtClean="0">
                                  <a:latin typeface="Cambria Math" panose="02040503050406030204" pitchFamily="18" charset="0"/>
                                </a:rPr>
                                <m:t>𝐶</m:t>
                              </m:r>
                            </m:e>
                            <m:sub>
                              <m:r>
                                <a:rPr lang="pt-PT" b="0" i="1" smtClean="0">
                                  <a:latin typeface="Cambria Math" panose="02040503050406030204" pitchFamily="18" charset="0"/>
                                </a:rPr>
                                <m:t>1</m:t>
                              </m:r>
                            </m:sub>
                          </m:sSub>
                          <m:r>
                            <a:rPr lang="pt-PT" b="0" i="1" smtClean="0">
                              <a:latin typeface="Cambria Math" panose="02040503050406030204" pitchFamily="18" charset="0"/>
                            </a:rPr>
                            <m:t> … </m:t>
                          </m:r>
                          <m:sSub>
                            <m:sSubPr>
                              <m:ctrlPr>
                                <a:rPr lang="pt-PT" b="0" i="1" smtClean="0">
                                  <a:latin typeface="Cambria Math" panose="02040503050406030204" pitchFamily="18" charset="0"/>
                                </a:rPr>
                              </m:ctrlPr>
                            </m:sSubPr>
                            <m:e>
                              <m:r>
                                <a:rPr lang="pt-PT" b="0" i="1" smtClean="0">
                                  <a:latin typeface="Cambria Math" panose="02040503050406030204" pitchFamily="18" charset="0"/>
                                </a:rPr>
                                <m:t>𝐶</m:t>
                              </m:r>
                            </m:e>
                            <m:sub>
                              <m:r>
                                <a:rPr lang="pt-PT" b="0" i="1" smtClean="0">
                                  <a:latin typeface="Cambria Math" panose="02040503050406030204" pitchFamily="18" charset="0"/>
                                </a:rPr>
                                <m:t>𝑚</m:t>
                              </m:r>
                            </m:sub>
                          </m:sSub>
                        </m:e>
                      </m:d>
                    </m:oMath>
                  </m:oMathPara>
                </a14:m>
                <a:endParaRPr lang="pt-PT" dirty="0"/>
              </a:p>
            </p:txBody>
          </p:sp>
        </mc:Choice>
        <mc:Fallback xmlns="">
          <p:sp>
            <p:nvSpPr>
              <p:cNvPr id="27" name="TextBox 26">
                <a:extLst>
                  <a:ext uri="{FF2B5EF4-FFF2-40B4-BE49-F238E27FC236}">
                    <a16:creationId xmlns:a16="http://schemas.microsoft.com/office/drawing/2014/main" id="{268F33D2-B331-48FE-95FC-6E604DE58378}"/>
                  </a:ext>
                </a:extLst>
              </p:cNvPr>
              <p:cNvSpPr txBox="1">
                <a:spLocks noRot="1" noChangeAspect="1" noMove="1" noResize="1" noEditPoints="1" noAdjustHandles="1" noChangeArrowheads="1" noChangeShapeType="1" noTextEdit="1"/>
              </p:cNvSpPr>
              <p:nvPr/>
            </p:nvSpPr>
            <p:spPr>
              <a:xfrm>
                <a:off x="1326809" y="3360573"/>
                <a:ext cx="1869853" cy="369332"/>
              </a:xfrm>
              <a:prstGeom prst="rect">
                <a:avLst/>
              </a:prstGeom>
              <a:blipFill>
                <a:blip r:embed="rId5"/>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56" name="Marcador de Posição de Conteúdo 2">
                <a:extLst>
                  <a:ext uri="{FF2B5EF4-FFF2-40B4-BE49-F238E27FC236}">
                    <a16:creationId xmlns:a16="http://schemas.microsoft.com/office/drawing/2014/main" id="{28D223D8-BA76-43DE-8337-FBFB6439A133}"/>
                  </a:ext>
                </a:extLst>
              </p:cNvPr>
              <p:cNvSpPr>
                <a:spLocks noGrp="1"/>
              </p:cNvSpPr>
              <p:nvPr>
                <p:ph idx="1"/>
              </p:nvPr>
            </p:nvSpPr>
            <p:spPr>
              <a:xfrm>
                <a:off x="1575014" y="3910539"/>
                <a:ext cx="8691837" cy="1959708"/>
              </a:xfrm>
            </p:spPr>
            <p:txBody>
              <a:bodyPr anchor="ctr">
                <a:normAutofit fontScale="92500"/>
              </a:bodyPr>
              <a:lstStyle/>
              <a:p>
                <a:pPr>
                  <a:buFont typeface="Courier New" panose="02070309020205020404" pitchFamily="49" charset="0"/>
                  <a:buChar char="o"/>
                </a:pPr>
                <a:r>
                  <a:rPr lang="en-GB" dirty="0"/>
                  <a:t> </a:t>
                </a:r>
                <a:r>
                  <a:rPr lang="en-GB" sz="2300" b="1" dirty="0"/>
                  <a:t>SS</a:t>
                </a:r>
                <a:r>
                  <a:rPr lang="en-GB" sz="2300" dirty="0"/>
                  <a:t>: Both points belong to the same cluster of </a:t>
                </a:r>
                <a14:m>
                  <m:oMath xmlns:m="http://schemas.openxmlformats.org/officeDocument/2006/math">
                    <m:r>
                      <a:rPr lang="pt-PT" sz="2300" i="1">
                        <a:latin typeface="Cambria Math" panose="02040503050406030204" pitchFamily="18" charset="0"/>
                      </a:rPr>
                      <m:t>𝐶</m:t>
                    </m:r>
                  </m:oMath>
                </a14:m>
                <a:r>
                  <a:rPr lang="en-GB" sz="2300" dirty="0"/>
                  <a:t> and same partition of </a:t>
                </a:r>
                <a14:m>
                  <m:oMath xmlns:m="http://schemas.openxmlformats.org/officeDocument/2006/math">
                    <m:r>
                      <a:rPr lang="pt-PT" sz="2300" i="1">
                        <a:latin typeface="Cambria Math" panose="02040503050406030204" pitchFamily="18" charset="0"/>
                      </a:rPr>
                      <m:t>𝑃</m:t>
                    </m:r>
                  </m:oMath>
                </a14:m>
                <a:endParaRPr lang="en-GB" sz="2300" dirty="0"/>
              </a:p>
              <a:p>
                <a:pPr>
                  <a:buFont typeface="Courier New" panose="02070309020205020404" pitchFamily="49" charset="0"/>
                  <a:buChar char="o"/>
                </a:pPr>
                <a:r>
                  <a:rPr lang="en-GB" sz="2300" dirty="0"/>
                  <a:t> </a:t>
                </a:r>
                <a:r>
                  <a:rPr lang="en-GB" sz="2300" b="1" dirty="0"/>
                  <a:t>SD</a:t>
                </a:r>
                <a:r>
                  <a:rPr lang="en-GB" sz="2300" dirty="0"/>
                  <a:t>: Points belong to the same cluster of </a:t>
                </a:r>
                <a14:m>
                  <m:oMath xmlns:m="http://schemas.openxmlformats.org/officeDocument/2006/math">
                    <m:r>
                      <a:rPr lang="pt-PT" sz="2300" i="1">
                        <a:latin typeface="Cambria Math" panose="02040503050406030204" pitchFamily="18" charset="0"/>
                      </a:rPr>
                      <m:t>𝐶</m:t>
                    </m:r>
                  </m:oMath>
                </a14:m>
                <a:r>
                  <a:rPr lang="en-GB" sz="2300" dirty="0"/>
                  <a:t> but different partitions of </a:t>
                </a:r>
                <a14:m>
                  <m:oMath xmlns:m="http://schemas.openxmlformats.org/officeDocument/2006/math">
                    <m:r>
                      <a:rPr lang="pt-PT" sz="2300" i="1">
                        <a:latin typeface="Cambria Math" panose="02040503050406030204" pitchFamily="18" charset="0"/>
                      </a:rPr>
                      <m:t>𝑃</m:t>
                    </m:r>
                  </m:oMath>
                </a14:m>
                <a:endParaRPr lang="en-GB" sz="2300" dirty="0"/>
              </a:p>
              <a:p>
                <a:pPr>
                  <a:buFont typeface="Courier New" panose="02070309020205020404" pitchFamily="49" charset="0"/>
                  <a:buChar char="o"/>
                </a:pPr>
                <a:r>
                  <a:rPr lang="en-GB" sz="2300" dirty="0"/>
                  <a:t> </a:t>
                </a:r>
                <a:r>
                  <a:rPr lang="en-GB" sz="2300" b="1" dirty="0"/>
                  <a:t>DS</a:t>
                </a:r>
                <a:r>
                  <a:rPr lang="en-GB" sz="2300" dirty="0"/>
                  <a:t>: Points belong to different clusters of </a:t>
                </a:r>
                <a14:m>
                  <m:oMath xmlns:m="http://schemas.openxmlformats.org/officeDocument/2006/math">
                    <m:r>
                      <a:rPr lang="pt-PT" sz="2300" i="1">
                        <a:latin typeface="Cambria Math" panose="02040503050406030204" pitchFamily="18" charset="0"/>
                      </a:rPr>
                      <m:t>𝐶</m:t>
                    </m:r>
                  </m:oMath>
                </a14:m>
                <a:r>
                  <a:rPr lang="en-GB" sz="2300" dirty="0"/>
                  <a:t> but same partition of </a:t>
                </a:r>
                <a14:m>
                  <m:oMath xmlns:m="http://schemas.openxmlformats.org/officeDocument/2006/math">
                    <m:r>
                      <a:rPr lang="pt-PT" sz="2300" i="1">
                        <a:latin typeface="Cambria Math" panose="02040503050406030204" pitchFamily="18" charset="0"/>
                      </a:rPr>
                      <m:t>𝑃</m:t>
                    </m:r>
                  </m:oMath>
                </a14:m>
                <a:endParaRPr lang="en-GB" sz="2300" dirty="0"/>
              </a:p>
              <a:p>
                <a:pPr>
                  <a:buFont typeface="Courier New" panose="02070309020205020404" pitchFamily="49" charset="0"/>
                  <a:buChar char="o"/>
                </a:pPr>
                <a:r>
                  <a:rPr lang="en-GB" sz="2300" dirty="0"/>
                  <a:t> </a:t>
                </a:r>
                <a:r>
                  <a:rPr lang="en-GB" sz="2300" b="1" dirty="0"/>
                  <a:t>DD</a:t>
                </a:r>
                <a:r>
                  <a:rPr lang="en-GB" sz="2300" dirty="0"/>
                  <a:t>: Both points belong to different clusters of </a:t>
                </a:r>
                <a14:m>
                  <m:oMath xmlns:m="http://schemas.openxmlformats.org/officeDocument/2006/math">
                    <m:r>
                      <a:rPr lang="pt-PT" sz="2300" i="1">
                        <a:latin typeface="Cambria Math" panose="02040503050406030204" pitchFamily="18" charset="0"/>
                      </a:rPr>
                      <m:t>𝐶</m:t>
                    </m:r>
                  </m:oMath>
                </a14:m>
                <a:r>
                  <a:rPr lang="en-GB" sz="2300" dirty="0"/>
                  <a:t> and different partitions of </a:t>
                </a:r>
                <a14:m>
                  <m:oMath xmlns:m="http://schemas.openxmlformats.org/officeDocument/2006/math">
                    <m:r>
                      <a:rPr lang="pt-PT" sz="2300" i="1">
                        <a:latin typeface="Cambria Math" panose="02040503050406030204" pitchFamily="18" charset="0"/>
                      </a:rPr>
                      <m:t>𝑃</m:t>
                    </m:r>
                  </m:oMath>
                </a14:m>
                <a:endParaRPr lang="en-GB" sz="2300" dirty="0"/>
              </a:p>
            </p:txBody>
          </p:sp>
        </mc:Choice>
        <mc:Fallback xmlns="">
          <p:sp>
            <p:nvSpPr>
              <p:cNvPr id="56" name="Marcador de Posição de Conteúdo 2">
                <a:extLst>
                  <a:ext uri="{FF2B5EF4-FFF2-40B4-BE49-F238E27FC236}">
                    <a16:creationId xmlns:a16="http://schemas.microsoft.com/office/drawing/2014/main" id="{28D223D8-BA76-43DE-8337-FBFB6439A133}"/>
                  </a:ext>
                </a:extLst>
              </p:cNvPr>
              <p:cNvSpPr>
                <a:spLocks noGrp="1" noRot="1" noChangeAspect="1" noMove="1" noResize="1" noEditPoints="1" noAdjustHandles="1" noChangeArrowheads="1" noChangeShapeType="1" noTextEdit="1"/>
              </p:cNvSpPr>
              <p:nvPr>
                <p:ph idx="1"/>
              </p:nvPr>
            </p:nvSpPr>
            <p:spPr>
              <a:xfrm>
                <a:off x="1575014" y="3910539"/>
                <a:ext cx="8691837" cy="1959708"/>
              </a:xfrm>
              <a:blipFill>
                <a:blip r:embed="rId6"/>
                <a:stretch>
                  <a:fillRect l="-1262" b="-1242"/>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6FFA5ABE-E6EB-4919-BB4E-70AD6CF7C2B0}"/>
                  </a:ext>
                </a:extLst>
              </p:cNvPr>
              <p:cNvSpPr txBox="1"/>
              <p:nvPr/>
            </p:nvSpPr>
            <p:spPr>
              <a:xfrm>
                <a:off x="4136732" y="3226119"/>
                <a:ext cx="3017516" cy="646331"/>
              </a:xfrm>
              <a:prstGeom prst="rect">
                <a:avLst/>
              </a:prstGeom>
              <a:solidFill>
                <a:schemeClr val="accent2">
                  <a:lumMod val="60000"/>
                  <a:lumOff val="40000"/>
                </a:schemeClr>
              </a:solidFill>
            </p:spPr>
            <p:txBody>
              <a:bodyPr wrap="square" rtlCol="0">
                <a:spAutoFit/>
              </a:bodyPr>
              <a:lstStyle/>
              <a:p>
                <a:pPr algn="ctr"/>
                <a:r>
                  <a:rPr lang="pt-PT" dirty="0"/>
                  <a:t>Consider </a:t>
                </a:r>
                <a14:m>
                  <m:oMath xmlns:m="http://schemas.openxmlformats.org/officeDocument/2006/math">
                    <m:d>
                      <m:dPr>
                        <m:ctrlPr>
                          <a:rPr lang="pt-PT" i="1" smtClean="0">
                            <a:latin typeface="Cambria Math" panose="02040503050406030204" pitchFamily="18" charset="0"/>
                          </a:rPr>
                        </m:ctrlPr>
                      </m:dPr>
                      <m:e>
                        <m:sSub>
                          <m:sSubPr>
                            <m:ctrlPr>
                              <a:rPr lang="pt-PT" i="1" smtClean="0">
                                <a:latin typeface="Cambria Math" panose="02040503050406030204" pitchFamily="18" charset="0"/>
                              </a:rPr>
                            </m:ctrlPr>
                          </m:sSubPr>
                          <m:e>
                            <m:r>
                              <a:rPr lang="pt-PT" b="0" i="1" smtClean="0">
                                <a:latin typeface="Cambria Math" panose="02040503050406030204" pitchFamily="18" charset="0"/>
                              </a:rPr>
                              <m:t>𝑥</m:t>
                            </m:r>
                          </m:e>
                          <m:sub>
                            <m:r>
                              <a:rPr lang="pt-PT" b="0" i="1" smtClean="0">
                                <a:latin typeface="Cambria Math" panose="02040503050406030204" pitchFamily="18" charset="0"/>
                              </a:rPr>
                              <m:t>𝑣</m:t>
                            </m:r>
                          </m:sub>
                        </m:sSub>
                        <m:r>
                          <a:rPr lang="pt-PT" b="0" i="1" smtClean="0">
                            <a:latin typeface="Cambria Math" panose="02040503050406030204" pitchFamily="18" charset="0"/>
                          </a:rPr>
                          <m:t>, </m:t>
                        </m:r>
                        <m:sSub>
                          <m:sSubPr>
                            <m:ctrlPr>
                              <a:rPr lang="pt-PT" b="0" i="1" smtClean="0">
                                <a:latin typeface="Cambria Math" panose="02040503050406030204" pitchFamily="18" charset="0"/>
                              </a:rPr>
                            </m:ctrlPr>
                          </m:sSubPr>
                          <m:e>
                            <m:r>
                              <a:rPr lang="pt-PT" b="0" i="1" smtClean="0">
                                <a:latin typeface="Cambria Math" panose="02040503050406030204" pitchFamily="18" charset="0"/>
                              </a:rPr>
                              <m:t>𝑥</m:t>
                            </m:r>
                          </m:e>
                          <m:sub>
                            <m:r>
                              <a:rPr lang="pt-PT" b="0" i="1" smtClean="0">
                                <a:latin typeface="Cambria Math" panose="02040503050406030204" pitchFamily="18" charset="0"/>
                              </a:rPr>
                              <m:t>𝑢</m:t>
                            </m:r>
                          </m:sub>
                        </m:sSub>
                      </m:e>
                    </m:d>
                    <m:r>
                      <a:rPr lang="pt-PT" b="0" i="1" smtClean="0">
                        <a:latin typeface="Cambria Math" panose="02040503050406030204" pitchFamily="18" charset="0"/>
                      </a:rPr>
                      <m:t> </m:t>
                    </m:r>
                  </m:oMath>
                </a14:m>
                <a:r>
                  <a:rPr lang="pt-PT" dirty="0"/>
                  <a:t>from the dataset</a:t>
                </a:r>
              </a:p>
            </p:txBody>
          </p:sp>
        </mc:Choice>
        <mc:Fallback xmlns="">
          <p:sp>
            <p:nvSpPr>
              <p:cNvPr id="55" name="TextBox 54">
                <a:extLst>
                  <a:ext uri="{FF2B5EF4-FFF2-40B4-BE49-F238E27FC236}">
                    <a16:creationId xmlns:a16="http://schemas.microsoft.com/office/drawing/2014/main" id="{6FFA5ABE-E6EB-4919-BB4E-70AD6CF7C2B0}"/>
                  </a:ext>
                </a:extLst>
              </p:cNvPr>
              <p:cNvSpPr txBox="1">
                <a:spLocks noRot="1" noChangeAspect="1" noMove="1" noResize="1" noEditPoints="1" noAdjustHandles="1" noChangeArrowheads="1" noChangeShapeType="1" noTextEdit="1"/>
              </p:cNvSpPr>
              <p:nvPr/>
            </p:nvSpPr>
            <p:spPr>
              <a:xfrm>
                <a:off x="4136732" y="3226119"/>
                <a:ext cx="3017516" cy="646331"/>
              </a:xfrm>
              <a:prstGeom prst="rect">
                <a:avLst/>
              </a:prstGeom>
              <a:blipFill>
                <a:blip r:embed="rId7"/>
                <a:stretch>
                  <a:fillRect t="-4717" b="-14151"/>
                </a:stretch>
              </a:blipFill>
            </p:spPr>
            <p:txBody>
              <a:bodyPr/>
              <a:lstStyle/>
              <a:p>
                <a:r>
                  <a:rPr lang="pt-PT">
                    <a:noFill/>
                  </a:rPr>
                  <a:t> </a:t>
                </a:r>
              </a:p>
            </p:txBody>
          </p:sp>
        </mc:Fallback>
      </mc:AlternateContent>
      <p:sp>
        <p:nvSpPr>
          <p:cNvPr id="3" name="TextBox 2">
            <a:extLst>
              <a:ext uri="{FF2B5EF4-FFF2-40B4-BE49-F238E27FC236}">
                <a16:creationId xmlns:a16="http://schemas.microsoft.com/office/drawing/2014/main" id="{672A1AD5-AD90-45D2-831E-11CB18D09AE4}"/>
              </a:ext>
            </a:extLst>
          </p:cNvPr>
          <p:cNvSpPr txBox="1"/>
          <p:nvPr/>
        </p:nvSpPr>
        <p:spPr>
          <a:xfrm>
            <a:off x="491490" y="1664917"/>
            <a:ext cx="10481299" cy="2321927"/>
          </a:xfrm>
          <a:prstGeom prst="rect">
            <a:avLst/>
          </a:prstGeom>
          <a:solidFill>
            <a:schemeClr val="accent3">
              <a:lumMod val="60000"/>
              <a:lumOff val="40000"/>
              <a:alpha val="21000"/>
            </a:schemeClr>
          </a:solidFill>
        </p:spPr>
        <p:txBody>
          <a:bodyPr wrap="square" rtlCol="0">
            <a:spAutoFit/>
          </a:bodyPr>
          <a:lstStyle/>
          <a:p>
            <a:pPr algn="ctr"/>
            <a:endParaRPr lang="pt-PT" dirty="0"/>
          </a:p>
        </p:txBody>
      </p:sp>
      <p:sp>
        <p:nvSpPr>
          <p:cNvPr id="10" name="Arrow: Curved Left 9">
            <a:extLst>
              <a:ext uri="{FF2B5EF4-FFF2-40B4-BE49-F238E27FC236}">
                <a16:creationId xmlns:a16="http://schemas.microsoft.com/office/drawing/2014/main" id="{CD954E0C-A956-43F8-A84E-362EC8A9C12A}"/>
              </a:ext>
            </a:extLst>
          </p:cNvPr>
          <p:cNvSpPr/>
          <p:nvPr/>
        </p:nvSpPr>
        <p:spPr>
          <a:xfrm>
            <a:off x="10972789" y="2376206"/>
            <a:ext cx="615811" cy="70788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tx1"/>
              </a:solidFill>
            </a:endParaRPr>
          </a:p>
        </p:txBody>
      </p:sp>
      <p:sp>
        <p:nvSpPr>
          <p:cNvPr id="11" name="TextBox 10">
            <a:extLst>
              <a:ext uri="{FF2B5EF4-FFF2-40B4-BE49-F238E27FC236}">
                <a16:creationId xmlns:a16="http://schemas.microsoft.com/office/drawing/2014/main" id="{791D7612-C675-4EDA-A405-8FE2E21387EF}"/>
              </a:ext>
            </a:extLst>
          </p:cNvPr>
          <p:cNvSpPr txBox="1"/>
          <p:nvPr/>
        </p:nvSpPr>
        <p:spPr>
          <a:xfrm>
            <a:off x="11049000" y="1697396"/>
            <a:ext cx="931255" cy="646331"/>
          </a:xfrm>
          <a:prstGeom prst="rect">
            <a:avLst/>
          </a:prstGeom>
          <a:solidFill>
            <a:schemeClr val="accent3">
              <a:lumMod val="60000"/>
              <a:lumOff val="40000"/>
              <a:alpha val="67000"/>
            </a:schemeClr>
          </a:solidFill>
        </p:spPr>
        <p:txBody>
          <a:bodyPr wrap="square" rtlCol="0">
            <a:spAutoFit/>
          </a:bodyPr>
          <a:lstStyle/>
          <a:p>
            <a:r>
              <a:rPr lang="pt-PT" dirty="0"/>
              <a:t>Repeat M times</a:t>
            </a:r>
          </a:p>
        </p:txBody>
      </p:sp>
    </p:spTree>
    <p:extLst>
      <p:ext uri="{BB962C8B-B14F-4D97-AF65-F5344CB8AC3E}">
        <p14:creationId xmlns:p14="http://schemas.microsoft.com/office/powerpoint/2010/main" val="2774744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94FAE8-0C80-40C5-B9BB-C618DFB0D54D}"/>
              </a:ext>
            </a:extLst>
          </p:cNvPr>
          <p:cNvSpPr>
            <a:spLocks noGrp="1"/>
          </p:cNvSpPr>
          <p:nvPr>
            <p:ph type="title"/>
          </p:nvPr>
        </p:nvSpPr>
        <p:spPr/>
        <p:txBody>
          <a:bodyPr/>
          <a:lstStyle/>
          <a:p>
            <a:r>
              <a:rPr lang="en-GB" dirty="0"/>
              <a:t>External clustering validation measures</a:t>
            </a:r>
          </a:p>
        </p:txBody>
      </p:sp>
      <p:sp>
        <p:nvSpPr>
          <p:cNvPr id="4" name="Marcador de Posição de Conteúdo 2">
            <a:extLst>
              <a:ext uri="{FF2B5EF4-FFF2-40B4-BE49-F238E27FC236}">
                <a16:creationId xmlns:a16="http://schemas.microsoft.com/office/drawing/2014/main" id="{074BE963-C8BE-4EB6-AEF2-75AF81C3276A}"/>
              </a:ext>
            </a:extLst>
          </p:cNvPr>
          <p:cNvSpPr txBox="1">
            <a:spLocks/>
          </p:cNvSpPr>
          <p:nvPr/>
        </p:nvSpPr>
        <p:spPr>
          <a:xfrm>
            <a:off x="219261" y="5812551"/>
            <a:ext cx="2977401" cy="209089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GB" sz="1800" dirty="0"/>
              <a:t>Author(s):</a:t>
            </a:r>
          </a:p>
          <a:p>
            <a:pPr>
              <a:buFont typeface="Wingdings" panose="05000000000000000000" pitchFamily="2" charset="2"/>
              <a:buChar char="§"/>
            </a:pPr>
            <a:r>
              <a:rPr lang="en-GB" sz="1800" dirty="0"/>
              <a:t> Hui </a:t>
            </a:r>
            <a:r>
              <a:rPr lang="en-GB" sz="1800" dirty="0" err="1"/>
              <a:t>Xiong</a:t>
            </a:r>
            <a:r>
              <a:rPr lang="en-GB" sz="1800" dirty="0"/>
              <a:t> et al</a:t>
            </a:r>
            <a:r>
              <a:rPr lang="en-GB" dirty="0"/>
              <a:t>.</a:t>
            </a:r>
          </a:p>
          <a:p>
            <a:endParaRPr lang="en-GB" dirty="0"/>
          </a:p>
        </p:txBody>
      </p:sp>
      <p:pic>
        <p:nvPicPr>
          <p:cNvPr id="5" name="Picture 2" descr="Resultado de imagem para tecnico logo png">
            <a:extLst>
              <a:ext uri="{FF2B5EF4-FFF2-40B4-BE49-F238E27FC236}">
                <a16:creationId xmlns:a16="http://schemas.microsoft.com/office/drawing/2014/main" id="{AA6D5AE1-0705-4A9F-BEF3-322EE652D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2" y="6098420"/>
            <a:ext cx="1378033" cy="533270"/>
          </a:xfrm>
          <a:prstGeom prst="rect">
            <a:avLst/>
          </a:prstGeom>
          <a:noFill/>
          <a:extLst>
            <a:ext uri="{909E8E84-426E-40DD-AFC4-6F175D3DCCD1}">
              <a14:hiddenFill xmlns:a14="http://schemas.microsoft.com/office/drawing/2010/main">
                <a:solidFill>
                  <a:srgbClr val="FFFFFF"/>
                </a:solidFill>
              </a14:hiddenFill>
            </a:ext>
          </a:extLst>
        </p:spPr>
      </p:pic>
      <p:sp>
        <p:nvSpPr>
          <p:cNvPr id="26" name="CaixaDeTexto 25">
            <a:extLst>
              <a:ext uri="{FF2B5EF4-FFF2-40B4-BE49-F238E27FC236}">
                <a16:creationId xmlns:a16="http://schemas.microsoft.com/office/drawing/2014/main" id="{478A7DA4-2264-482E-A032-449514C1FB83}"/>
              </a:ext>
            </a:extLst>
          </p:cNvPr>
          <p:cNvSpPr txBox="1"/>
          <p:nvPr/>
        </p:nvSpPr>
        <p:spPr>
          <a:xfrm>
            <a:off x="7523651" y="2114438"/>
            <a:ext cx="1007706" cy="707886"/>
          </a:xfrm>
          <a:prstGeom prst="rect">
            <a:avLst/>
          </a:prstGeom>
          <a:noFill/>
        </p:spPr>
        <p:txBody>
          <a:bodyPr wrap="square" rtlCol="0">
            <a:spAutoFit/>
          </a:bodyPr>
          <a:lstStyle/>
          <a:p>
            <a:endParaRPr lang="en-GB" sz="4000" dirty="0">
              <a:latin typeface="Abadi" panose="020B0604020104020204" pitchFamily="34" charset="0"/>
            </a:endParaRPr>
          </a:p>
        </p:txBody>
      </p:sp>
      <mc:AlternateContent xmlns:mc="http://schemas.openxmlformats.org/markup-compatibility/2006" xmlns:a14="http://schemas.microsoft.com/office/drawing/2010/main">
        <mc:Choice Requires="a14">
          <p:sp>
            <p:nvSpPr>
              <p:cNvPr id="56" name="Marcador de Posição de Conteúdo 2">
                <a:extLst>
                  <a:ext uri="{FF2B5EF4-FFF2-40B4-BE49-F238E27FC236}">
                    <a16:creationId xmlns:a16="http://schemas.microsoft.com/office/drawing/2014/main" id="{28D223D8-BA76-43DE-8337-FBFB6439A133}"/>
                  </a:ext>
                </a:extLst>
              </p:cNvPr>
              <p:cNvSpPr>
                <a:spLocks noGrp="1"/>
              </p:cNvSpPr>
              <p:nvPr>
                <p:ph idx="1"/>
              </p:nvPr>
            </p:nvSpPr>
            <p:spPr>
              <a:xfrm>
                <a:off x="1065230" y="1879000"/>
                <a:ext cx="976122" cy="866440"/>
              </a:xfrm>
              <a:solidFill>
                <a:schemeClr val="accent3">
                  <a:lumMod val="60000"/>
                  <a:lumOff val="40000"/>
                  <a:alpha val="70000"/>
                </a:schemeClr>
              </a:solidFill>
            </p:spPr>
            <p:txBody>
              <a:bodyPr anchor="ctr">
                <a:normAutofit/>
              </a:bodyPr>
              <a:lstStyle/>
              <a:p>
                <a:pPr marL="0" indent="0" algn="ctr">
                  <a:buNone/>
                </a:pPr>
                <a:r>
                  <a:rPr lang="en-GB" sz="1800" b="1" dirty="0"/>
                  <a:t>SS = </a:t>
                </a:r>
                <a14:m>
                  <m:oMath xmlns:m="http://schemas.openxmlformats.org/officeDocument/2006/math">
                    <m:r>
                      <a:rPr lang="pt-PT" sz="1800" b="1" i="1" smtClean="0">
                        <a:latin typeface="Cambria Math" panose="02040503050406030204" pitchFamily="18" charset="0"/>
                      </a:rPr>
                      <m:t>𝒂</m:t>
                    </m:r>
                  </m:oMath>
                </a14:m>
                <a:endParaRPr lang="en-GB" sz="1800" b="1" dirty="0"/>
              </a:p>
            </p:txBody>
          </p:sp>
        </mc:Choice>
        <mc:Fallback xmlns="">
          <p:sp>
            <p:nvSpPr>
              <p:cNvPr id="56" name="Marcador de Posição de Conteúdo 2">
                <a:extLst>
                  <a:ext uri="{FF2B5EF4-FFF2-40B4-BE49-F238E27FC236}">
                    <a16:creationId xmlns:a16="http://schemas.microsoft.com/office/drawing/2014/main" id="{28D223D8-BA76-43DE-8337-FBFB6439A133}"/>
                  </a:ext>
                </a:extLst>
              </p:cNvPr>
              <p:cNvSpPr>
                <a:spLocks noGrp="1" noRot="1" noChangeAspect="1" noMove="1" noResize="1" noEditPoints="1" noAdjustHandles="1" noChangeArrowheads="1" noChangeShapeType="1" noTextEdit="1"/>
              </p:cNvSpPr>
              <p:nvPr>
                <p:ph idx="1"/>
              </p:nvPr>
            </p:nvSpPr>
            <p:spPr>
              <a:xfrm>
                <a:off x="1065230" y="1879000"/>
                <a:ext cx="976122" cy="866440"/>
              </a:xfrm>
              <a:blipFill>
                <a:blip r:embed="rId4"/>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7" name="Marcador de Posição de Conteúdo 2">
                <a:extLst>
                  <a:ext uri="{FF2B5EF4-FFF2-40B4-BE49-F238E27FC236}">
                    <a16:creationId xmlns:a16="http://schemas.microsoft.com/office/drawing/2014/main" id="{AB3BF5AA-C086-42C8-A564-6DC5CD2A3722}"/>
                  </a:ext>
                </a:extLst>
              </p:cNvPr>
              <p:cNvSpPr txBox="1">
                <a:spLocks/>
              </p:cNvSpPr>
              <p:nvPr/>
            </p:nvSpPr>
            <p:spPr>
              <a:xfrm>
                <a:off x="2907101" y="1842470"/>
                <a:ext cx="976122" cy="866440"/>
              </a:xfrm>
              <a:prstGeom prst="rect">
                <a:avLst/>
              </a:prstGeom>
              <a:solidFill>
                <a:schemeClr val="accent3">
                  <a:lumMod val="60000"/>
                  <a:lumOff val="40000"/>
                  <a:alpha val="70000"/>
                </a:schemeClr>
              </a:solidFill>
            </p:spPr>
            <p:txBody>
              <a:bodyPr vert="horz" lIns="45720" tIns="45720" rIns="45720" bIns="45720" rtlCol="0" anchor="ctr">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0" indent="0" algn="ctr">
                  <a:buNone/>
                </a:pPr>
                <a:r>
                  <a:rPr lang="en-GB" sz="1800" b="1" dirty="0"/>
                  <a:t>SD = </a:t>
                </a:r>
                <a14:m>
                  <m:oMath xmlns:m="http://schemas.openxmlformats.org/officeDocument/2006/math">
                    <m:r>
                      <a:rPr lang="pt-PT" sz="1800" b="1" i="1" smtClean="0">
                        <a:latin typeface="Cambria Math" panose="02040503050406030204" pitchFamily="18" charset="0"/>
                      </a:rPr>
                      <m:t>𝒃</m:t>
                    </m:r>
                  </m:oMath>
                </a14:m>
                <a:endParaRPr lang="en-GB" sz="1800" b="1" dirty="0"/>
              </a:p>
            </p:txBody>
          </p:sp>
        </mc:Choice>
        <mc:Fallback xmlns="">
          <p:sp>
            <p:nvSpPr>
              <p:cNvPr id="17" name="Marcador de Posição de Conteúdo 2">
                <a:extLst>
                  <a:ext uri="{FF2B5EF4-FFF2-40B4-BE49-F238E27FC236}">
                    <a16:creationId xmlns:a16="http://schemas.microsoft.com/office/drawing/2014/main" id="{AB3BF5AA-C086-42C8-A564-6DC5CD2A3722}"/>
                  </a:ext>
                </a:extLst>
              </p:cNvPr>
              <p:cNvSpPr txBox="1">
                <a:spLocks noRot="1" noChangeAspect="1" noMove="1" noResize="1" noEditPoints="1" noAdjustHandles="1" noChangeArrowheads="1" noChangeShapeType="1" noTextEdit="1"/>
              </p:cNvSpPr>
              <p:nvPr/>
            </p:nvSpPr>
            <p:spPr>
              <a:xfrm>
                <a:off x="2907101" y="1842470"/>
                <a:ext cx="976122" cy="866440"/>
              </a:xfrm>
              <a:prstGeom prst="rect">
                <a:avLst/>
              </a:prstGeom>
              <a:blipFill>
                <a:blip r:embed="rId5"/>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20" name="Marcador de Posição de Conteúdo 2">
                <a:extLst>
                  <a:ext uri="{FF2B5EF4-FFF2-40B4-BE49-F238E27FC236}">
                    <a16:creationId xmlns:a16="http://schemas.microsoft.com/office/drawing/2014/main" id="{953C35D2-3958-4038-A345-66A0E6D43F93}"/>
                  </a:ext>
                </a:extLst>
              </p:cNvPr>
              <p:cNvSpPr txBox="1">
                <a:spLocks/>
              </p:cNvSpPr>
              <p:nvPr/>
            </p:nvSpPr>
            <p:spPr>
              <a:xfrm>
                <a:off x="4848223" y="1842470"/>
                <a:ext cx="976122" cy="866440"/>
              </a:xfrm>
              <a:prstGeom prst="rect">
                <a:avLst/>
              </a:prstGeom>
              <a:solidFill>
                <a:schemeClr val="accent3">
                  <a:lumMod val="60000"/>
                  <a:lumOff val="40000"/>
                  <a:alpha val="70000"/>
                </a:schemeClr>
              </a:solidFill>
            </p:spPr>
            <p:txBody>
              <a:bodyPr vert="horz" lIns="45720" tIns="45720" rIns="45720" bIns="45720" rtlCol="0" anchor="ctr">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0" indent="0" algn="ctr">
                  <a:buNone/>
                </a:pPr>
                <a:r>
                  <a:rPr lang="en-GB" sz="1800" b="1" dirty="0"/>
                  <a:t>DS = </a:t>
                </a:r>
                <a14:m>
                  <m:oMath xmlns:m="http://schemas.openxmlformats.org/officeDocument/2006/math">
                    <m:r>
                      <a:rPr lang="pt-PT" sz="1800" b="1" i="1" smtClean="0">
                        <a:latin typeface="Cambria Math" panose="02040503050406030204" pitchFamily="18" charset="0"/>
                      </a:rPr>
                      <m:t>𝒄</m:t>
                    </m:r>
                  </m:oMath>
                </a14:m>
                <a:endParaRPr lang="en-GB" sz="1800" b="1" dirty="0"/>
              </a:p>
            </p:txBody>
          </p:sp>
        </mc:Choice>
        <mc:Fallback xmlns="">
          <p:sp>
            <p:nvSpPr>
              <p:cNvPr id="20" name="Marcador de Posição de Conteúdo 2">
                <a:extLst>
                  <a:ext uri="{FF2B5EF4-FFF2-40B4-BE49-F238E27FC236}">
                    <a16:creationId xmlns:a16="http://schemas.microsoft.com/office/drawing/2014/main" id="{953C35D2-3958-4038-A345-66A0E6D43F93}"/>
                  </a:ext>
                </a:extLst>
              </p:cNvPr>
              <p:cNvSpPr txBox="1">
                <a:spLocks noRot="1" noChangeAspect="1" noMove="1" noResize="1" noEditPoints="1" noAdjustHandles="1" noChangeArrowheads="1" noChangeShapeType="1" noTextEdit="1"/>
              </p:cNvSpPr>
              <p:nvPr/>
            </p:nvSpPr>
            <p:spPr>
              <a:xfrm>
                <a:off x="4848223" y="1842470"/>
                <a:ext cx="976122" cy="866440"/>
              </a:xfrm>
              <a:prstGeom prst="rect">
                <a:avLst/>
              </a:prstGeom>
              <a:blipFill>
                <a:blip r:embed="rId6"/>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21" name="Marcador de Posição de Conteúdo 2">
                <a:extLst>
                  <a:ext uri="{FF2B5EF4-FFF2-40B4-BE49-F238E27FC236}">
                    <a16:creationId xmlns:a16="http://schemas.microsoft.com/office/drawing/2014/main" id="{85C32183-BEE5-43DF-AC84-B99D9E4156EB}"/>
                  </a:ext>
                </a:extLst>
              </p:cNvPr>
              <p:cNvSpPr txBox="1">
                <a:spLocks/>
              </p:cNvSpPr>
              <p:nvPr/>
            </p:nvSpPr>
            <p:spPr>
              <a:xfrm>
                <a:off x="6812912" y="1842470"/>
                <a:ext cx="976122" cy="866440"/>
              </a:xfrm>
              <a:prstGeom prst="rect">
                <a:avLst/>
              </a:prstGeom>
              <a:solidFill>
                <a:schemeClr val="accent3">
                  <a:lumMod val="60000"/>
                  <a:lumOff val="40000"/>
                  <a:alpha val="70000"/>
                </a:schemeClr>
              </a:solidFill>
            </p:spPr>
            <p:txBody>
              <a:bodyPr vert="horz" lIns="45720" tIns="45720" rIns="45720" bIns="45720" rtlCol="0" anchor="ctr">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0" indent="0" algn="ctr">
                  <a:buNone/>
                </a:pPr>
                <a:r>
                  <a:rPr lang="en-GB" sz="1800" b="1" dirty="0"/>
                  <a:t>DD = </a:t>
                </a:r>
                <a14:m>
                  <m:oMath xmlns:m="http://schemas.openxmlformats.org/officeDocument/2006/math">
                    <m:r>
                      <a:rPr lang="pt-PT" sz="1800" b="1" i="1">
                        <a:latin typeface="Cambria Math" panose="02040503050406030204" pitchFamily="18" charset="0"/>
                      </a:rPr>
                      <m:t>𝒅</m:t>
                    </m:r>
                  </m:oMath>
                </a14:m>
                <a:endParaRPr lang="en-GB" sz="1800" b="1" dirty="0"/>
              </a:p>
            </p:txBody>
          </p:sp>
        </mc:Choice>
        <mc:Fallback xmlns="">
          <p:sp>
            <p:nvSpPr>
              <p:cNvPr id="21" name="Marcador de Posição de Conteúdo 2">
                <a:extLst>
                  <a:ext uri="{FF2B5EF4-FFF2-40B4-BE49-F238E27FC236}">
                    <a16:creationId xmlns:a16="http://schemas.microsoft.com/office/drawing/2014/main" id="{85C32183-BEE5-43DF-AC84-B99D9E4156EB}"/>
                  </a:ext>
                </a:extLst>
              </p:cNvPr>
              <p:cNvSpPr txBox="1">
                <a:spLocks noRot="1" noChangeAspect="1" noMove="1" noResize="1" noEditPoints="1" noAdjustHandles="1" noChangeArrowheads="1" noChangeShapeType="1" noTextEdit="1"/>
              </p:cNvSpPr>
              <p:nvPr/>
            </p:nvSpPr>
            <p:spPr>
              <a:xfrm>
                <a:off x="6812912" y="1842470"/>
                <a:ext cx="976122" cy="866440"/>
              </a:xfrm>
              <a:prstGeom prst="rect">
                <a:avLst/>
              </a:prstGeom>
              <a:blipFill>
                <a:blip r:embed="rId7"/>
                <a:stretch>
                  <a:fillRect l="-1250"/>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23" name="Marcador de Posição de Conteúdo 2">
                <a:extLst>
                  <a:ext uri="{FF2B5EF4-FFF2-40B4-BE49-F238E27FC236}">
                    <a16:creationId xmlns:a16="http://schemas.microsoft.com/office/drawing/2014/main" id="{614CEB9C-FF2A-4806-AF6C-37D5CF163076}"/>
                  </a:ext>
                </a:extLst>
              </p:cNvPr>
              <p:cNvSpPr txBox="1">
                <a:spLocks/>
              </p:cNvSpPr>
              <p:nvPr/>
            </p:nvSpPr>
            <p:spPr>
              <a:xfrm>
                <a:off x="8777601" y="1842470"/>
                <a:ext cx="2126619" cy="866440"/>
              </a:xfrm>
              <a:prstGeom prst="rect">
                <a:avLst/>
              </a:prstGeom>
              <a:solidFill>
                <a:schemeClr val="accent3">
                  <a:lumMod val="60000"/>
                  <a:lumOff val="40000"/>
                </a:schemeClr>
              </a:solidFill>
            </p:spPr>
            <p:txBody>
              <a:bodyPr vert="horz" lIns="45720" tIns="45720" rIns="45720" bIns="45720" rtlCol="0" anchor="ctr">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0" indent="0">
                  <a:buNone/>
                </a:pPr>
                <a14:m>
                  <m:oMath xmlns:m="http://schemas.openxmlformats.org/officeDocument/2006/math">
                    <m:r>
                      <a:rPr lang="pt-PT" sz="1800" b="1" i="1" smtClean="0">
                        <a:latin typeface="Cambria Math" panose="02040503050406030204" pitchFamily="18" charset="0"/>
                      </a:rPr>
                      <m:t>𝑴</m:t>
                    </m:r>
                    <m:r>
                      <a:rPr lang="pt-PT" sz="1800" b="1" i="1" smtClean="0">
                        <a:latin typeface="Cambria Math" panose="02040503050406030204" pitchFamily="18" charset="0"/>
                      </a:rPr>
                      <m:t>=</m:t>
                    </m:r>
                  </m:oMath>
                </a14:m>
                <a:r>
                  <a:rPr lang="en-GB" sz="1800" b="1" dirty="0"/>
                  <a:t> </a:t>
                </a:r>
                <a14:m>
                  <m:oMath xmlns:m="http://schemas.openxmlformats.org/officeDocument/2006/math">
                    <m:r>
                      <a:rPr lang="pt-PT" sz="1800" b="1" i="1" smtClean="0">
                        <a:latin typeface="Cambria Math" panose="02040503050406030204" pitchFamily="18" charset="0"/>
                      </a:rPr>
                      <m:t>𝒂</m:t>
                    </m:r>
                    <m:r>
                      <a:rPr lang="pt-PT" sz="1800" b="1" i="1" smtClean="0">
                        <a:latin typeface="Cambria Math" panose="02040503050406030204" pitchFamily="18" charset="0"/>
                      </a:rPr>
                      <m:t>+</m:t>
                    </m:r>
                    <m:r>
                      <a:rPr lang="pt-PT" sz="1800" b="1" i="1" smtClean="0">
                        <a:latin typeface="Cambria Math" panose="02040503050406030204" pitchFamily="18" charset="0"/>
                      </a:rPr>
                      <m:t>𝒃</m:t>
                    </m:r>
                    <m:r>
                      <a:rPr lang="pt-PT" sz="1800" b="1" i="1" smtClean="0">
                        <a:latin typeface="Cambria Math" panose="02040503050406030204" pitchFamily="18" charset="0"/>
                      </a:rPr>
                      <m:t>+</m:t>
                    </m:r>
                    <m:r>
                      <a:rPr lang="pt-PT" sz="1800" b="1" i="1" smtClean="0">
                        <a:latin typeface="Cambria Math" panose="02040503050406030204" pitchFamily="18" charset="0"/>
                      </a:rPr>
                      <m:t>𝒄</m:t>
                    </m:r>
                    <m:r>
                      <a:rPr lang="pt-PT" sz="1800" b="1" i="1" smtClean="0">
                        <a:latin typeface="Cambria Math" panose="02040503050406030204" pitchFamily="18" charset="0"/>
                      </a:rPr>
                      <m:t>+</m:t>
                    </m:r>
                    <m:r>
                      <a:rPr lang="pt-PT" sz="1800" b="1" i="1" smtClean="0">
                        <a:latin typeface="Cambria Math" panose="02040503050406030204" pitchFamily="18" charset="0"/>
                      </a:rPr>
                      <m:t>𝒅</m:t>
                    </m:r>
                  </m:oMath>
                </a14:m>
                <a:endParaRPr lang="en-GB" sz="1800" b="1" dirty="0"/>
              </a:p>
            </p:txBody>
          </p:sp>
        </mc:Choice>
        <mc:Fallback xmlns="">
          <p:sp>
            <p:nvSpPr>
              <p:cNvPr id="23" name="Marcador de Posição de Conteúdo 2">
                <a:extLst>
                  <a:ext uri="{FF2B5EF4-FFF2-40B4-BE49-F238E27FC236}">
                    <a16:creationId xmlns:a16="http://schemas.microsoft.com/office/drawing/2014/main" id="{614CEB9C-FF2A-4806-AF6C-37D5CF163076}"/>
                  </a:ext>
                </a:extLst>
              </p:cNvPr>
              <p:cNvSpPr txBox="1">
                <a:spLocks noRot="1" noChangeAspect="1" noMove="1" noResize="1" noEditPoints="1" noAdjustHandles="1" noChangeArrowheads="1" noChangeShapeType="1" noTextEdit="1"/>
              </p:cNvSpPr>
              <p:nvPr/>
            </p:nvSpPr>
            <p:spPr>
              <a:xfrm>
                <a:off x="8777601" y="1842470"/>
                <a:ext cx="2126619" cy="866440"/>
              </a:xfrm>
              <a:prstGeom prst="rect">
                <a:avLst/>
              </a:prstGeom>
              <a:blipFill>
                <a:blip r:embed="rId8"/>
                <a:stretch>
                  <a:fillRect l="-1719"/>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graphicFrame>
            <p:nvGraphicFramePr>
              <p:cNvPr id="13" name="Table 13">
                <a:extLst>
                  <a:ext uri="{FF2B5EF4-FFF2-40B4-BE49-F238E27FC236}">
                    <a16:creationId xmlns:a16="http://schemas.microsoft.com/office/drawing/2014/main" id="{A58B2629-163D-4F1B-86BD-AFD2C6B5752D}"/>
                  </a:ext>
                </a:extLst>
              </p:cNvPr>
              <p:cNvGraphicFramePr>
                <a:graphicFrameLocks noGrp="1"/>
              </p:cNvGraphicFramePr>
              <p:nvPr>
                <p:extLst>
                  <p:ext uri="{D42A27DB-BD31-4B8C-83A1-F6EECF244321}">
                    <p14:modId xmlns:p14="http://schemas.microsoft.com/office/powerpoint/2010/main" val="2760604010"/>
                  </p:ext>
                </p:extLst>
              </p:nvPr>
            </p:nvGraphicFramePr>
            <p:xfrm>
              <a:off x="2021267" y="2962790"/>
              <a:ext cx="8149465" cy="3275522"/>
            </p:xfrm>
            <a:graphic>
              <a:graphicData uri="http://schemas.openxmlformats.org/drawingml/2006/table">
                <a:tbl>
                  <a:tblPr firstRow="1" bandRow="1">
                    <a:tableStyleId>{5C22544A-7EE6-4342-B048-85BDC9FD1C3A}</a:tableStyleId>
                  </a:tblPr>
                  <a:tblGrid>
                    <a:gridCol w="2142929">
                      <a:extLst>
                        <a:ext uri="{9D8B030D-6E8A-4147-A177-3AD203B41FA5}">
                          <a16:colId xmlns:a16="http://schemas.microsoft.com/office/drawing/2014/main" val="1103611417"/>
                        </a:ext>
                      </a:extLst>
                    </a:gridCol>
                    <a:gridCol w="6006536">
                      <a:extLst>
                        <a:ext uri="{9D8B030D-6E8A-4147-A177-3AD203B41FA5}">
                          <a16:colId xmlns:a16="http://schemas.microsoft.com/office/drawing/2014/main" val="4281615035"/>
                        </a:ext>
                      </a:extLst>
                    </a:gridCol>
                  </a:tblGrid>
                  <a:tr h="370840">
                    <a:tc>
                      <a:txBody>
                        <a:bodyPr/>
                        <a:lstStyle/>
                        <a:p>
                          <a:r>
                            <a:rPr lang="pt-PT" dirty="0">
                              <a:solidFill>
                                <a:schemeClr val="tx1"/>
                              </a:solidFill>
                            </a:rPr>
                            <a:t>Rand</a:t>
                          </a:r>
                        </a:p>
                      </a:txBody>
                      <a:tcPr>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f>
                                  <m:fPr>
                                    <m:type m:val="lin"/>
                                    <m:ctrlPr>
                                      <a:rPr lang="pt-PT" b="0" i="1" smtClean="0">
                                        <a:solidFill>
                                          <a:schemeClr val="tx1"/>
                                        </a:solidFill>
                                        <a:latin typeface="Cambria Math" panose="02040503050406030204" pitchFamily="18" charset="0"/>
                                      </a:rPr>
                                    </m:ctrlPr>
                                  </m:fPr>
                                  <m:num>
                                    <m:d>
                                      <m:dPr>
                                        <m:ctrlPr>
                                          <a:rPr lang="pt-PT" b="0" i="1" smtClean="0">
                                            <a:solidFill>
                                              <a:schemeClr val="tx1"/>
                                            </a:solidFill>
                                            <a:latin typeface="Cambria Math" panose="02040503050406030204" pitchFamily="18" charset="0"/>
                                          </a:rPr>
                                        </m:ctrlPr>
                                      </m:dPr>
                                      <m:e>
                                        <m:r>
                                          <a:rPr lang="pt-PT" b="0" i="1" smtClean="0">
                                            <a:solidFill>
                                              <a:schemeClr val="tx1"/>
                                            </a:solidFill>
                                            <a:latin typeface="Cambria Math" panose="02040503050406030204" pitchFamily="18" charset="0"/>
                                          </a:rPr>
                                          <m:t>𝑎</m:t>
                                        </m:r>
                                        <m:r>
                                          <a:rPr lang="pt-PT" b="0" i="1" smtClean="0">
                                            <a:solidFill>
                                              <a:schemeClr val="tx1"/>
                                            </a:solidFill>
                                            <a:latin typeface="Cambria Math" panose="02040503050406030204" pitchFamily="18" charset="0"/>
                                          </a:rPr>
                                          <m:t>+</m:t>
                                        </m:r>
                                        <m:r>
                                          <a:rPr lang="pt-PT" b="0" i="1" smtClean="0">
                                            <a:solidFill>
                                              <a:schemeClr val="tx1"/>
                                            </a:solidFill>
                                            <a:latin typeface="Cambria Math" panose="02040503050406030204" pitchFamily="18" charset="0"/>
                                          </a:rPr>
                                          <m:t>𝑑</m:t>
                                        </m:r>
                                      </m:e>
                                    </m:d>
                                  </m:num>
                                  <m:den>
                                    <m:r>
                                      <a:rPr lang="pt-PT" b="0" i="1" smtClean="0">
                                        <a:solidFill>
                                          <a:schemeClr val="tx1"/>
                                        </a:solidFill>
                                        <a:latin typeface="Cambria Math" panose="02040503050406030204" pitchFamily="18" charset="0"/>
                                      </a:rPr>
                                      <m:t>𝑀</m:t>
                                    </m:r>
                                  </m:den>
                                </m:f>
                              </m:oMath>
                            </m:oMathPara>
                          </a14:m>
                          <a:endParaRPr lang="pt-PT" b="0" i="1" dirty="0"/>
                        </a:p>
                      </a:txBody>
                      <a:tcPr>
                        <a:solidFill>
                          <a:schemeClr val="accent1">
                            <a:lumMod val="20000"/>
                            <a:lumOff val="80000"/>
                          </a:schemeClr>
                        </a:solidFill>
                      </a:tcPr>
                    </a:tc>
                    <a:extLst>
                      <a:ext uri="{0D108BD9-81ED-4DB2-BD59-A6C34878D82A}">
                        <a16:rowId xmlns:a16="http://schemas.microsoft.com/office/drawing/2014/main" val="3258823035"/>
                      </a:ext>
                    </a:extLst>
                  </a:tr>
                  <a:tr h="370840">
                    <a:tc>
                      <a:txBody>
                        <a:bodyPr/>
                        <a:lstStyle/>
                        <a:p>
                          <a:r>
                            <a:rPr lang="pt-PT" b="1" dirty="0"/>
                            <a:t>Jaccard</a:t>
                          </a:r>
                        </a:p>
                      </a:txBody>
                      <a:tcPr/>
                    </a:tc>
                    <a:tc>
                      <a:txBody>
                        <a:bodyPr/>
                        <a:lstStyle/>
                        <a:p>
                          <a:pPr/>
                          <a14:m>
                            <m:oMathPara xmlns:m="http://schemas.openxmlformats.org/officeDocument/2006/math">
                              <m:oMathParaPr>
                                <m:jc m:val="centerGroup"/>
                              </m:oMathParaPr>
                              <m:oMath xmlns:m="http://schemas.openxmlformats.org/officeDocument/2006/math">
                                <m:f>
                                  <m:fPr>
                                    <m:type m:val="lin"/>
                                    <m:ctrlPr>
                                      <a:rPr lang="pt-PT" i="1" smtClean="0">
                                        <a:latin typeface="Cambria Math" panose="02040503050406030204" pitchFamily="18" charset="0"/>
                                      </a:rPr>
                                    </m:ctrlPr>
                                  </m:fPr>
                                  <m:num>
                                    <m:r>
                                      <a:rPr lang="pt-PT" b="0" i="1" smtClean="0">
                                        <a:latin typeface="Cambria Math" panose="02040503050406030204" pitchFamily="18" charset="0"/>
                                      </a:rPr>
                                      <m:t>𝑎</m:t>
                                    </m:r>
                                  </m:num>
                                  <m:den>
                                    <m:d>
                                      <m:dPr>
                                        <m:ctrlPr>
                                          <a:rPr lang="pt-PT" i="1" smtClean="0">
                                            <a:latin typeface="Cambria Math" panose="02040503050406030204" pitchFamily="18" charset="0"/>
                                          </a:rPr>
                                        </m:ctrlPr>
                                      </m:dPr>
                                      <m:e>
                                        <m:r>
                                          <a:rPr lang="pt-PT" b="0" i="1" smtClean="0">
                                            <a:latin typeface="Cambria Math" panose="02040503050406030204" pitchFamily="18" charset="0"/>
                                          </a:rPr>
                                          <m:t>𝑎</m:t>
                                        </m:r>
                                        <m:r>
                                          <a:rPr lang="pt-PT" b="0" i="1" smtClean="0">
                                            <a:latin typeface="Cambria Math" panose="02040503050406030204" pitchFamily="18" charset="0"/>
                                          </a:rPr>
                                          <m:t>+</m:t>
                                        </m:r>
                                        <m:r>
                                          <a:rPr lang="pt-PT" b="0" i="1" smtClean="0">
                                            <a:latin typeface="Cambria Math" panose="02040503050406030204" pitchFamily="18" charset="0"/>
                                          </a:rPr>
                                          <m:t>𝑏</m:t>
                                        </m:r>
                                        <m:r>
                                          <a:rPr lang="pt-PT" b="0" i="1" smtClean="0">
                                            <a:latin typeface="Cambria Math" panose="02040503050406030204" pitchFamily="18" charset="0"/>
                                          </a:rPr>
                                          <m:t>+</m:t>
                                        </m:r>
                                        <m:r>
                                          <a:rPr lang="pt-PT" b="0" i="1" smtClean="0">
                                            <a:latin typeface="Cambria Math" panose="02040503050406030204" pitchFamily="18" charset="0"/>
                                          </a:rPr>
                                          <m:t>𝑐</m:t>
                                        </m:r>
                                      </m:e>
                                    </m:d>
                                  </m:den>
                                </m:f>
                              </m:oMath>
                            </m:oMathPara>
                          </a14:m>
                          <a:endParaRPr lang="pt-PT" dirty="0"/>
                        </a:p>
                      </a:txBody>
                      <a:tcPr/>
                    </a:tc>
                    <a:extLst>
                      <a:ext uri="{0D108BD9-81ED-4DB2-BD59-A6C34878D82A}">
                        <a16:rowId xmlns:a16="http://schemas.microsoft.com/office/drawing/2014/main" val="3140710606"/>
                      </a:ext>
                    </a:extLst>
                  </a:tr>
                  <a:tr h="370840">
                    <a:tc>
                      <a:txBody>
                        <a:bodyPr/>
                        <a:lstStyle/>
                        <a:p>
                          <a:r>
                            <a:rPr lang="pt-PT" b="1" dirty="0"/>
                            <a:t>Fowlkes &amp; Mallows</a:t>
                          </a:r>
                        </a:p>
                      </a:txBody>
                      <a:tcPr/>
                    </a:tc>
                    <a:tc>
                      <a:txBody>
                        <a:bodyPr/>
                        <a:lstStyle/>
                        <a:p>
                          <a:pPr/>
                          <a14:m>
                            <m:oMathPara xmlns:m="http://schemas.openxmlformats.org/officeDocument/2006/math">
                              <m:oMathParaPr>
                                <m:jc m:val="centerGroup"/>
                              </m:oMathParaPr>
                              <m:oMath xmlns:m="http://schemas.openxmlformats.org/officeDocument/2006/math">
                                <m:rad>
                                  <m:radPr>
                                    <m:degHide m:val="on"/>
                                    <m:ctrlPr>
                                      <a:rPr lang="pt-PT" i="1" smtClean="0">
                                        <a:latin typeface="Cambria Math" panose="02040503050406030204" pitchFamily="18" charset="0"/>
                                      </a:rPr>
                                    </m:ctrlPr>
                                  </m:radPr>
                                  <m:deg/>
                                  <m:e>
                                    <m:f>
                                      <m:fPr>
                                        <m:ctrlPr>
                                          <a:rPr lang="pt-PT" i="1" smtClean="0">
                                            <a:latin typeface="Cambria Math" panose="02040503050406030204" pitchFamily="18" charset="0"/>
                                          </a:rPr>
                                        </m:ctrlPr>
                                      </m:fPr>
                                      <m:num>
                                        <m:r>
                                          <a:rPr lang="pt-PT" b="0" i="1" smtClean="0">
                                            <a:latin typeface="Cambria Math" panose="02040503050406030204" pitchFamily="18" charset="0"/>
                                          </a:rPr>
                                          <m:t>𝑎</m:t>
                                        </m:r>
                                      </m:num>
                                      <m:den>
                                        <m:r>
                                          <a:rPr lang="pt-PT" b="0" i="1" smtClean="0">
                                            <a:latin typeface="Cambria Math" panose="02040503050406030204" pitchFamily="18" charset="0"/>
                                          </a:rPr>
                                          <m:t>𝑎</m:t>
                                        </m:r>
                                        <m:r>
                                          <a:rPr lang="pt-PT" b="0" i="1" smtClean="0">
                                            <a:latin typeface="Cambria Math" panose="02040503050406030204" pitchFamily="18" charset="0"/>
                                          </a:rPr>
                                          <m:t>+</m:t>
                                        </m:r>
                                        <m:r>
                                          <a:rPr lang="pt-PT" b="0" i="1" smtClean="0">
                                            <a:latin typeface="Cambria Math" panose="02040503050406030204" pitchFamily="18" charset="0"/>
                                          </a:rPr>
                                          <m:t>𝑏</m:t>
                                        </m:r>
                                      </m:den>
                                    </m:f>
                                    <m:r>
                                      <a:rPr lang="pt-PT" b="0" i="1" smtClean="0">
                                        <a:latin typeface="Cambria Math" panose="02040503050406030204" pitchFamily="18" charset="0"/>
                                      </a:rPr>
                                      <m:t>.</m:t>
                                    </m:r>
                                    <m:f>
                                      <m:fPr>
                                        <m:ctrlPr>
                                          <a:rPr lang="pt-PT" b="0" i="1" smtClean="0">
                                            <a:latin typeface="Cambria Math" panose="02040503050406030204" pitchFamily="18" charset="0"/>
                                          </a:rPr>
                                        </m:ctrlPr>
                                      </m:fPr>
                                      <m:num>
                                        <m:r>
                                          <a:rPr lang="pt-PT" b="0" i="1" smtClean="0">
                                            <a:latin typeface="Cambria Math" panose="02040503050406030204" pitchFamily="18" charset="0"/>
                                          </a:rPr>
                                          <m:t>𝑎</m:t>
                                        </m:r>
                                      </m:num>
                                      <m:den>
                                        <m:r>
                                          <a:rPr lang="pt-PT" b="0" i="1" smtClean="0">
                                            <a:latin typeface="Cambria Math" panose="02040503050406030204" pitchFamily="18" charset="0"/>
                                          </a:rPr>
                                          <m:t>𝑎</m:t>
                                        </m:r>
                                        <m:r>
                                          <a:rPr lang="pt-PT" b="0" i="1" smtClean="0">
                                            <a:latin typeface="Cambria Math" panose="02040503050406030204" pitchFamily="18" charset="0"/>
                                          </a:rPr>
                                          <m:t>+</m:t>
                                        </m:r>
                                        <m:r>
                                          <a:rPr lang="pt-PT" b="0" i="1" smtClean="0">
                                            <a:latin typeface="Cambria Math" panose="02040503050406030204" pitchFamily="18" charset="0"/>
                                          </a:rPr>
                                          <m:t>𝑐</m:t>
                                        </m:r>
                                      </m:den>
                                    </m:f>
                                  </m:e>
                                </m:rad>
                              </m:oMath>
                            </m:oMathPara>
                          </a14:m>
                          <a:endParaRPr lang="pt-PT" dirty="0"/>
                        </a:p>
                      </a:txBody>
                      <a:tcPr/>
                    </a:tc>
                    <a:extLst>
                      <a:ext uri="{0D108BD9-81ED-4DB2-BD59-A6C34878D82A}">
                        <a16:rowId xmlns:a16="http://schemas.microsoft.com/office/drawing/2014/main" val="1611781940"/>
                      </a:ext>
                    </a:extLst>
                  </a:tr>
                  <a:tr h="370840">
                    <a:tc>
                      <a:txBody>
                        <a:bodyPr/>
                        <a:lstStyle/>
                        <a:p>
                          <a:r>
                            <a:rPr lang="pt-PT" b="1" dirty="0"/>
                            <a:t>Huberts</a:t>
                          </a:r>
                        </a:p>
                      </a:txBody>
                      <a:tcPr/>
                    </a:tc>
                    <a:tc>
                      <a:txBody>
                        <a:bodyPr/>
                        <a:lstStyle/>
                        <a:p>
                          <a:pPr/>
                          <a14:m>
                            <m:oMathPara xmlns:m="http://schemas.openxmlformats.org/officeDocument/2006/math">
                              <m:oMathParaPr>
                                <m:jc m:val="centerGroup"/>
                              </m:oMathParaPr>
                              <m:oMath xmlns:m="http://schemas.openxmlformats.org/officeDocument/2006/math">
                                <m:f>
                                  <m:fPr>
                                    <m:type m:val="lin"/>
                                    <m:ctrlPr>
                                      <a:rPr lang="pt-PT" i="1" smtClean="0">
                                        <a:latin typeface="Cambria Math" panose="02040503050406030204" pitchFamily="18" charset="0"/>
                                      </a:rPr>
                                    </m:ctrlPr>
                                  </m:fPr>
                                  <m:num>
                                    <m:d>
                                      <m:dPr>
                                        <m:ctrlPr>
                                          <a:rPr lang="pt-PT" i="1" smtClean="0">
                                            <a:latin typeface="Cambria Math" panose="02040503050406030204" pitchFamily="18" charset="0"/>
                                          </a:rPr>
                                        </m:ctrlPr>
                                      </m:dPr>
                                      <m:e>
                                        <m:r>
                                          <a:rPr lang="pt-PT" b="0" i="1" smtClean="0">
                                            <a:latin typeface="Cambria Math" panose="02040503050406030204" pitchFamily="18" charset="0"/>
                                          </a:rPr>
                                          <m:t>𝑀</m:t>
                                        </m:r>
                                        <m:r>
                                          <a:rPr lang="pt-PT" b="0" i="1" smtClean="0">
                                            <a:latin typeface="Cambria Math" panose="02040503050406030204" pitchFamily="18" charset="0"/>
                                          </a:rPr>
                                          <m:t>−2</m:t>
                                        </m:r>
                                        <m:r>
                                          <a:rPr lang="pt-PT" b="0" i="1" smtClean="0">
                                            <a:latin typeface="Cambria Math" panose="02040503050406030204" pitchFamily="18" charset="0"/>
                                          </a:rPr>
                                          <m:t>𝑏</m:t>
                                        </m:r>
                                        <m:r>
                                          <a:rPr lang="pt-PT" b="0" i="1" smtClean="0">
                                            <a:latin typeface="Cambria Math" panose="02040503050406030204" pitchFamily="18" charset="0"/>
                                          </a:rPr>
                                          <m:t>−2</m:t>
                                        </m:r>
                                        <m:r>
                                          <a:rPr lang="pt-PT" b="0" i="1" smtClean="0">
                                            <a:latin typeface="Cambria Math" panose="02040503050406030204" pitchFamily="18" charset="0"/>
                                          </a:rPr>
                                          <m:t>𝑐</m:t>
                                        </m:r>
                                      </m:e>
                                    </m:d>
                                  </m:num>
                                  <m:den>
                                    <m:r>
                                      <a:rPr lang="pt-PT" b="0" i="1" smtClean="0">
                                        <a:latin typeface="Cambria Math" panose="02040503050406030204" pitchFamily="18" charset="0"/>
                                      </a:rPr>
                                      <m:t>𝑀</m:t>
                                    </m:r>
                                  </m:den>
                                </m:f>
                              </m:oMath>
                            </m:oMathPara>
                          </a14:m>
                          <a:endParaRPr lang="pt-PT" dirty="0"/>
                        </a:p>
                      </a:txBody>
                      <a:tcPr/>
                    </a:tc>
                    <a:extLst>
                      <a:ext uri="{0D108BD9-81ED-4DB2-BD59-A6C34878D82A}">
                        <a16:rowId xmlns:a16="http://schemas.microsoft.com/office/drawing/2014/main" val="3846658020"/>
                      </a:ext>
                    </a:extLst>
                  </a:tr>
                  <a:tr h="370840">
                    <a:tc>
                      <a:txBody>
                        <a:bodyPr/>
                        <a:lstStyle/>
                        <a:p>
                          <a:r>
                            <a:rPr lang="pt-PT" b="1" dirty="0"/>
                            <a:t>Huberts Normalized</a:t>
                          </a:r>
                        </a:p>
                      </a:txBody>
                      <a:tcPr/>
                    </a:tc>
                    <a:tc>
                      <a:txBody>
                        <a:bodyPr/>
                        <a:lstStyle/>
                        <a:p>
                          <a:pPr/>
                          <a14:m>
                            <m:oMathPara xmlns:m="http://schemas.openxmlformats.org/officeDocument/2006/math">
                              <m:oMathParaPr>
                                <m:jc m:val="centerGroup"/>
                              </m:oMathParaPr>
                              <m:oMath xmlns:m="http://schemas.openxmlformats.org/officeDocument/2006/math">
                                <m:f>
                                  <m:fPr>
                                    <m:ctrlPr>
                                      <a:rPr lang="pt-PT" i="1" smtClean="0">
                                        <a:latin typeface="Cambria Math" panose="02040503050406030204" pitchFamily="18" charset="0"/>
                                      </a:rPr>
                                    </m:ctrlPr>
                                  </m:fPr>
                                  <m:num>
                                    <m:r>
                                      <a:rPr lang="pt-PT" b="0" i="1" smtClean="0">
                                        <a:latin typeface="Cambria Math" panose="02040503050406030204" pitchFamily="18" charset="0"/>
                                      </a:rPr>
                                      <m:t>𝑀</m:t>
                                    </m:r>
                                    <m:r>
                                      <a:rPr lang="pt-PT" b="0" i="1" smtClean="0">
                                        <a:latin typeface="Cambria Math" panose="02040503050406030204" pitchFamily="18" charset="0"/>
                                      </a:rPr>
                                      <m:t>.</m:t>
                                    </m:r>
                                    <m:r>
                                      <a:rPr lang="pt-PT" b="0" i="1" smtClean="0">
                                        <a:latin typeface="Cambria Math" panose="02040503050406030204" pitchFamily="18" charset="0"/>
                                      </a:rPr>
                                      <m:t>𝑎</m:t>
                                    </m:r>
                                    <m:r>
                                      <a:rPr lang="pt-PT" b="0" i="1" smtClean="0">
                                        <a:latin typeface="Cambria Math" panose="02040503050406030204" pitchFamily="18" charset="0"/>
                                      </a:rPr>
                                      <m:t> − </m:t>
                                    </m:r>
                                    <m:d>
                                      <m:dPr>
                                        <m:ctrlPr>
                                          <a:rPr lang="pt-PT" b="0" i="1" smtClean="0">
                                            <a:latin typeface="Cambria Math" panose="02040503050406030204" pitchFamily="18" charset="0"/>
                                          </a:rPr>
                                        </m:ctrlPr>
                                      </m:dPr>
                                      <m:e>
                                        <m:r>
                                          <a:rPr lang="pt-PT" b="0" i="1" smtClean="0">
                                            <a:latin typeface="Cambria Math" panose="02040503050406030204" pitchFamily="18" charset="0"/>
                                          </a:rPr>
                                          <m:t>𝑎</m:t>
                                        </m:r>
                                        <m:r>
                                          <a:rPr lang="pt-PT" b="0" i="1" smtClean="0">
                                            <a:latin typeface="Cambria Math" panose="02040503050406030204" pitchFamily="18" charset="0"/>
                                          </a:rPr>
                                          <m:t>+</m:t>
                                        </m:r>
                                        <m:r>
                                          <a:rPr lang="pt-PT" b="0" i="1" smtClean="0">
                                            <a:latin typeface="Cambria Math" panose="02040503050406030204" pitchFamily="18" charset="0"/>
                                          </a:rPr>
                                          <m:t>𝑏</m:t>
                                        </m:r>
                                      </m:e>
                                    </m:d>
                                    <m:r>
                                      <a:rPr lang="pt-PT" b="0" i="1" smtClean="0">
                                        <a:latin typeface="Cambria Math" panose="02040503050406030204" pitchFamily="18" charset="0"/>
                                      </a:rPr>
                                      <m:t>.(</m:t>
                                    </m:r>
                                    <m:r>
                                      <a:rPr lang="pt-PT" b="0" i="1" smtClean="0">
                                        <a:latin typeface="Cambria Math" panose="02040503050406030204" pitchFamily="18" charset="0"/>
                                      </a:rPr>
                                      <m:t>𝑎</m:t>
                                    </m:r>
                                    <m:r>
                                      <a:rPr lang="pt-PT" b="0" i="1" smtClean="0">
                                        <a:latin typeface="Cambria Math" panose="02040503050406030204" pitchFamily="18" charset="0"/>
                                      </a:rPr>
                                      <m:t>+</m:t>
                                    </m:r>
                                    <m:r>
                                      <a:rPr lang="pt-PT" b="0" i="1" smtClean="0">
                                        <a:latin typeface="Cambria Math" panose="02040503050406030204" pitchFamily="18" charset="0"/>
                                      </a:rPr>
                                      <m:t>𝑐</m:t>
                                    </m:r>
                                    <m:r>
                                      <a:rPr lang="pt-PT" b="0" i="1" smtClean="0">
                                        <a:latin typeface="Cambria Math" panose="02040503050406030204" pitchFamily="18" charset="0"/>
                                      </a:rPr>
                                      <m:t>)</m:t>
                                    </m:r>
                                  </m:num>
                                  <m:den>
                                    <m:rad>
                                      <m:radPr>
                                        <m:degHide m:val="on"/>
                                        <m:ctrlPr>
                                          <a:rPr lang="pt-PT" i="1" smtClean="0">
                                            <a:latin typeface="Cambria Math" panose="02040503050406030204" pitchFamily="18" charset="0"/>
                                          </a:rPr>
                                        </m:ctrlPr>
                                      </m:radPr>
                                      <m:deg/>
                                      <m:e>
                                        <m:d>
                                          <m:dPr>
                                            <m:ctrlPr>
                                              <a:rPr lang="pt-PT" b="0" i="1" smtClean="0">
                                                <a:latin typeface="Cambria Math" panose="02040503050406030204" pitchFamily="18" charset="0"/>
                                              </a:rPr>
                                            </m:ctrlPr>
                                          </m:dPr>
                                          <m:e>
                                            <m:r>
                                              <a:rPr lang="pt-PT" b="0" i="1" smtClean="0">
                                                <a:latin typeface="Cambria Math" panose="02040503050406030204" pitchFamily="18" charset="0"/>
                                              </a:rPr>
                                              <m:t>𝑎</m:t>
                                            </m:r>
                                            <m:r>
                                              <a:rPr lang="pt-PT" b="0" i="1" smtClean="0">
                                                <a:latin typeface="Cambria Math" panose="02040503050406030204" pitchFamily="18" charset="0"/>
                                              </a:rPr>
                                              <m:t>+</m:t>
                                            </m:r>
                                            <m:r>
                                              <a:rPr lang="pt-PT" b="0" i="1" smtClean="0">
                                                <a:latin typeface="Cambria Math" panose="02040503050406030204" pitchFamily="18" charset="0"/>
                                              </a:rPr>
                                              <m:t>𝑏</m:t>
                                            </m:r>
                                          </m:e>
                                        </m:d>
                                        <m:r>
                                          <a:rPr lang="pt-PT" b="0" i="1" smtClean="0">
                                            <a:latin typeface="Cambria Math" panose="02040503050406030204" pitchFamily="18" charset="0"/>
                                          </a:rPr>
                                          <m:t>.</m:t>
                                        </m:r>
                                        <m:d>
                                          <m:dPr>
                                            <m:ctrlPr>
                                              <a:rPr lang="pt-PT" b="0" i="1" smtClean="0">
                                                <a:latin typeface="Cambria Math" panose="02040503050406030204" pitchFamily="18" charset="0"/>
                                              </a:rPr>
                                            </m:ctrlPr>
                                          </m:dPr>
                                          <m:e>
                                            <m:r>
                                              <a:rPr lang="pt-PT" b="0" i="1" smtClean="0">
                                                <a:latin typeface="Cambria Math" panose="02040503050406030204" pitchFamily="18" charset="0"/>
                                              </a:rPr>
                                              <m:t>𝑎</m:t>
                                            </m:r>
                                            <m:r>
                                              <a:rPr lang="pt-PT" b="0" i="1" smtClean="0">
                                                <a:latin typeface="Cambria Math" panose="02040503050406030204" pitchFamily="18" charset="0"/>
                                              </a:rPr>
                                              <m:t>+</m:t>
                                            </m:r>
                                            <m:r>
                                              <a:rPr lang="pt-PT" b="0" i="1" smtClean="0">
                                                <a:latin typeface="Cambria Math" panose="02040503050406030204" pitchFamily="18" charset="0"/>
                                              </a:rPr>
                                              <m:t>𝑐</m:t>
                                            </m:r>
                                          </m:e>
                                        </m:d>
                                        <m:r>
                                          <a:rPr lang="pt-PT" b="0" i="1" smtClean="0">
                                            <a:latin typeface="Cambria Math" panose="02040503050406030204" pitchFamily="18" charset="0"/>
                                          </a:rPr>
                                          <m:t>.</m:t>
                                        </m:r>
                                        <m:d>
                                          <m:dPr>
                                            <m:ctrlPr>
                                              <a:rPr lang="pt-PT" b="0" i="1" smtClean="0">
                                                <a:latin typeface="Cambria Math" panose="02040503050406030204" pitchFamily="18" charset="0"/>
                                              </a:rPr>
                                            </m:ctrlPr>
                                          </m:dPr>
                                          <m:e>
                                            <m:r>
                                              <a:rPr lang="pt-PT" b="0" i="1" smtClean="0">
                                                <a:latin typeface="Cambria Math" panose="02040503050406030204" pitchFamily="18" charset="0"/>
                                              </a:rPr>
                                              <m:t>𝑑</m:t>
                                            </m:r>
                                            <m:r>
                                              <a:rPr lang="pt-PT" b="0" i="1" smtClean="0">
                                                <a:latin typeface="Cambria Math" panose="02040503050406030204" pitchFamily="18" charset="0"/>
                                              </a:rPr>
                                              <m:t>+</m:t>
                                            </m:r>
                                            <m:r>
                                              <a:rPr lang="pt-PT" b="0" i="1" smtClean="0">
                                                <a:latin typeface="Cambria Math" panose="02040503050406030204" pitchFamily="18" charset="0"/>
                                              </a:rPr>
                                              <m:t>𝑏</m:t>
                                            </m:r>
                                          </m:e>
                                        </m:d>
                                        <m:r>
                                          <a:rPr lang="pt-PT" b="0" i="1" smtClean="0">
                                            <a:latin typeface="Cambria Math" panose="02040503050406030204" pitchFamily="18" charset="0"/>
                                          </a:rPr>
                                          <m:t>.(</m:t>
                                        </m:r>
                                        <m:r>
                                          <a:rPr lang="pt-PT" b="0" i="1" smtClean="0">
                                            <a:latin typeface="Cambria Math" panose="02040503050406030204" pitchFamily="18" charset="0"/>
                                          </a:rPr>
                                          <m:t>𝑑</m:t>
                                        </m:r>
                                        <m:r>
                                          <a:rPr lang="pt-PT" b="0" i="1" smtClean="0">
                                            <a:latin typeface="Cambria Math" panose="02040503050406030204" pitchFamily="18" charset="0"/>
                                          </a:rPr>
                                          <m:t>+</m:t>
                                        </m:r>
                                        <m:r>
                                          <a:rPr lang="pt-PT" b="0" i="1" smtClean="0">
                                            <a:latin typeface="Cambria Math" panose="02040503050406030204" pitchFamily="18" charset="0"/>
                                          </a:rPr>
                                          <m:t>𝑐</m:t>
                                        </m:r>
                                        <m:r>
                                          <a:rPr lang="pt-PT" b="0" i="1" smtClean="0">
                                            <a:latin typeface="Cambria Math" panose="02040503050406030204" pitchFamily="18" charset="0"/>
                                          </a:rPr>
                                          <m:t>)</m:t>
                                        </m:r>
                                      </m:e>
                                    </m:rad>
                                  </m:den>
                                </m:f>
                              </m:oMath>
                            </m:oMathPara>
                          </a14:m>
                          <a:endParaRPr lang="pt-PT" dirty="0"/>
                        </a:p>
                      </a:txBody>
                      <a:tcPr/>
                    </a:tc>
                    <a:extLst>
                      <a:ext uri="{0D108BD9-81ED-4DB2-BD59-A6C34878D82A}">
                        <a16:rowId xmlns:a16="http://schemas.microsoft.com/office/drawing/2014/main" val="317188834"/>
                      </a:ext>
                    </a:extLst>
                  </a:tr>
                  <a:tr h="370840">
                    <a:tc>
                      <a:txBody>
                        <a:bodyPr/>
                        <a:lstStyle/>
                        <a:p>
                          <a:r>
                            <a:rPr lang="pt-PT" b="1" dirty="0"/>
                            <a:t>F-Measure</a:t>
                          </a:r>
                        </a:p>
                      </a:txBody>
                      <a:tcPr/>
                    </a:tc>
                    <a:tc>
                      <a:txBody>
                        <a:bodyPr/>
                        <a:lstStyle/>
                        <a:p>
                          <a:pPr/>
                          <a14:m>
                            <m:oMathPara xmlns:m="http://schemas.openxmlformats.org/officeDocument/2006/math">
                              <m:oMathParaPr>
                                <m:jc m:val="centerGroup"/>
                              </m:oMathParaPr>
                              <m:oMath xmlns:m="http://schemas.openxmlformats.org/officeDocument/2006/math">
                                <m:f>
                                  <m:fPr>
                                    <m:type m:val="lin"/>
                                    <m:ctrlPr>
                                      <a:rPr lang="pt-PT" i="1" smtClean="0">
                                        <a:latin typeface="Cambria Math" panose="02040503050406030204" pitchFamily="18" charset="0"/>
                                      </a:rPr>
                                    </m:ctrlPr>
                                  </m:fPr>
                                  <m:num>
                                    <m:r>
                                      <a:rPr lang="pt-PT" b="0" i="1" smtClean="0">
                                        <a:latin typeface="Cambria Math" panose="02040503050406030204" pitchFamily="18" charset="0"/>
                                      </a:rPr>
                                      <m:t>2</m:t>
                                    </m:r>
                                    <m:r>
                                      <a:rPr lang="pt-PT" b="0" i="1" smtClean="0">
                                        <a:latin typeface="Cambria Math" panose="02040503050406030204" pitchFamily="18" charset="0"/>
                                      </a:rPr>
                                      <m:t>𝑎</m:t>
                                    </m:r>
                                  </m:num>
                                  <m:den>
                                    <m:d>
                                      <m:dPr>
                                        <m:ctrlPr>
                                          <a:rPr lang="pt-PT" i="1" smtClean="0">
                                            <a:latin typeface="Cambria Math" panose="02040503050406030204" pitchFamily="18" charset="0"/>
                                          </a:rPr>
                                        </m:ctrlPr>
                                      </m:dPr>
                                      <m:e>
                                        <m:r>
                                          <a:rPr lang="pt-PT" b="0" i="1" smtClean="0">
                                            <a:latin typeface="Cambria Math" panose="02040503050406030204" pitchFamily="18" charset="0"/>
                                          </a:rPr>
                                          <m:t>2</m:t>
                                        </m:r>
                                        <m:r>
                                          <a:rPr lang="pt-PT" b="0" i="1" smtClean="0">
                                            <a:latin typeface="Cambria Math" panose="02040503050406030204" pitchFamily="18" charset="0"/>
                                          </a:rPr>
                                          <m:t>𝑎</m:t>
                                        </m:r>
                                        <m:r>
                                          <a:rPr lang="pt-PT" b="0" i="1" smtClean="0">
                                            <a:latin typeface="Cambria Math" panose="02040503050406030204" pitchFamily="18" charset="0"/>
                                          </a:rPr>
                                          <m:t>+</m:t>
                                        </m:r>
                                        <m:r>
                                          <a:rPr lang="pt-PT" b="0" i="1" smtClean="0">
                                            <a:latin typeface="Cambria Math" panose="02040503050406030204" pitchFamily="18" charset="0"/>
                                          </a:rPr>
                                          <m:t>𝑏</m:t>
                                        </m:r>
                                        <m:r>
                                          <a:rPr lang="pt-PT" b="0" i="1" smtClean="0">
                                            <a:latin typeface="Cambria Math" panose="02040503050406030204" pitchFamily="18" charset="0"/>
                                          </a:rPr>
                                          <m:t>+</m:t>
                                        </m:r>
                                        <m:r>
                                          <a:rPr lang="pt-PT" b="0" i="1" smtClean="0">
                                            <a:latin typeface="Cambria Math" panose="02040503050406030204" pitchFamily="18" charset="0"/>
                                          </a:rPr>
                                          <m:t>𝑐</m:t>
                                        </m:r>
                                      </m:e>
                                    </m:d>
                                  </m:den>
                                </m:f>
                              </m:oMath>
                            </m:oMathPara>
                          </a14:m>
                          <a:endParaRPr lang="pt-PT" dirty="0"/>
                        </a:p>
                      </a:txBody>
                      <a:tcPr/>
                    </a:tc>
                    <a:extLst>
                      <a:ext uri="{0D108BD9-81ED-4DB2-BD59-A6C34878D82A}">
                        <a16:rowId xmlns:a16="http://schemas.microsoft.com/office/drawing/2014/main" val="1650196530"/>
                      </a:ext>
                    </a:extLst>
                  </a:tr>
                  <a:tr h="370840">
                    <a:tc>
                      <a:txBody>
                        <a:bodyPr/>
                        <a:lstStyle/>
                        <a:p>
                          <a:r>
                            <a:rPr lang="pt-PT" b="1" dirty="0"/>
                            <a:t>Minkowski</a:t>
                          </a:r>
                        </a:p>
                      </a:txBody>
                      <a:tcPr/>
                    </a:tc>
                    <a:tc>
                      <a:txBody>
                        <a:bodyPr/>
                        <a:lstStyle/>
                        <a:p>
                          <a:pPr/>
                          <a14:m>
                            <m:oMathPara xmlns:m="http://schemas.openxmlformats.org/officeDocument/2006/math">
                              <m:oMathParaPr>
                                <m:jc m:val="centerGroup"/>
                              </m:oMathParaPr>
                              <m:oMath xmlns:m="http://schemas.openxmlformats.org/officeDocument/2006/math">
                                <m:f>
                                  <m:fPr>
                                    <m:type m:val="lin"/>
                                    <m:ctrlPr>
                                      <a:rPr lang="pt-PT" i="1" smtClean="0">
                                        <a:latin typeface="Cambria Math" panose="02040503050406030204" pitchFamily="18" charset="0"/>
                                      </a:rPr>
                                    </m:ctrlPr>
                                  </m:fPr>
                                  <m:num>
                                    <m:rad>
                                      <m:radPr>
                                        <m:degHide m:val="on"/>
                                        <m:ctrlPr>
                                          <a:rPr lang="pt-PT" i="1" smtClean="0">
                                            <a:latin typeface="Cambria Math" panose="02040503050406030204" pitchFamily="18" charset="0"/>
                                          </a:rPr>
                                        </m:ctrlPr>
                                      </m:radPr>
                                      <m:deg/>
                                      <m:e>
                                        <m:r>
                                          <a:rPr lang="pt-PT" b="0" i="1" smtClean="0">
                                            <a:latin typeface="Cambria Math" panose="02040503050406030204" pitchFamily="18" charset="0"/>
                                          </a:rPr>
                                          <m:t>𝑏</m:t>
                                        </m:r>
                                        <m:r>
                                          <a:rPr lang="pt-PT" b="0" i="1" smtClean="0">
                                            <a:latin typeface="Cambria Math" panose="02040503050406030204" pitchFamily="18" charset="0"/>
                                          </a:rPr>
                                          <m:t>+</m:t>
                                        </m:r>
                                      </m:e>
                                    </m:rad>
                                  </m:num>
                                  <m:den>
                                    <m:rad>
                                      <m:radPr>
                                        <m:degHide m:val="on"/>
                                        <m:ctrlPr>
                                          <a:rPr lang="pt-PT" i="1" smtClean="0">
                                            <a:latin typeface="Cambria Math" panose="02040503050406030204" pitchFamily="18" charset="0"/>
                                          </a:rPr>
                                        </m:ctrlPr>
                                      </m:radPr>
                                      <m:deg/>
                                      <m:e>
                                        <m:r>
                                          <a:rPr lang="pt-PT" b="0" i="1" smtClean="0">
                                            <a:latin typeface="Cambria Math" panose="02040503050406030204" pitchFamily="18" charset="0"/>
                                          </a:rPr>
                                          <m:t>𝑎</m:t>
                                        </m:r>
                                        <m:r>
                                          <a:rPr lang="pt-PT" b="0" i="1" smtClean="0">
                                            <a:latin typeface="Cambria Math" panose="02040503050406030204" pitchFamily="18" charset="0"/>
                                          </a:rPr>
                                          <m:t>+</m:t>
                                        </m:r>
                                        <m:r>
                                          <a:rPr lang="pt-PT" b="0" i="1" smtClean="0">
                                            <a:latin typeface="Cambria Math" panose="02040503050406030204" pitchFamily="18" charset="0"/>
                                          </a:rPr>
                                          <m:t>𝑏</m:t>
                                        </m:r>
                                      </m:e>
                                    </m:rad>
                                  </m:den>
                                </m:f>
                              </m:oMath>
                            </m:oMathPara>
                          </a14:m>
                          <a:endParaRPr lang="pt-PT" dirty="0"/>
                        </a:p>
                      </a:txBody>
                      <a:tcPr/>
                    </a:tc>
                    <a:extLst>
                      <a:ext uri="{0D108BD9-81ED-4DB2-BD59-A6C34878D82A}">
                        <a16:rowId xmlns:a16="http://schemas.microsoft.com/office/drawing/2014/main" val="1234984709"/>
                      </a:ext>
                    </a:extLst>
                  </a:tr>
                </a:tbl>
              </a:graphicData>
            </a:graphic>
          </p:graphicFrame>
        </mc:Choice>
        <mc:Fallback xmlns="">
          <p:graphicFrame>
            <p:nvGraphicFramePr>
              <p:cNvPr id="13" name="Table 13">
                <a:extLst>
                  <a:ext uri="{FF2B5EF4-FFF2-40B4-BE49-F238E27FC236}">
                    <a16:creationId xmlns:a16="http://schemas.microsoft.com/office/drawing/2014/main" id="{A58B2629-163D-4F1B-86BD-AFD2C6B5752D}"/>
                  </a:ext>
                </a:extLst>
              </p:cNvPr>
              <p:cNvGraphicFramePr>
                <a:graphicFrameLocks noGrp="1"/>
              </p:cNvGraphicFramePr>
              <p:nvPr>
                <p:extLst>
                  <p:ext uri="{D42A27DB-BD31-4B8C-83A1-F6EECF244321}">
                    <p14:modId xmlns:p14="http://schemas.microsoft.com/office/powerpoint/2010/main" val="2760604010"/>
                  </p:ext>
                </p:extLst>
              </p:nvPr>
            </p:nvGraphicFramePr>
            <p:xfrm>
              <a:off x="2021267" y="2962790"/>
              <a:ext cx="8149465" cy="3275522"/>
            </p:xfrm>
            <a:graphic>
              <a:graphicData uri="http://schemas.openxmlformats.org/drawingml/2006/table">
                <a:tbl>
                  <a:tblPr firstRow="1" bandRow="1">
                    <a:tableStyleId>{5C22544A-7EE6-4342-B048-85BDC9FD1C3A}</a:tableStyleId>
                  </a:tblPr>
                  <a:tblGrid>
                    <a:gridCol w="2142929">
                      <a:extLst>
                        <a:ext uri="{9D8B030D-6E8A-4147-A177-3AD203B41FA5}">
                          <a16:colId xmlns:a16="http://schemas.microsoft.com/office/drawing/2014/main" val="1103611417"/>
                        </a:ext>
                      </a:extLst>
                    </a:gridCol>
                    <a:gridCol w="6006536">
                      <a:extLst>
                        <a:ext uri="{9D8B030D-6E8A-4147-A177-3AD203B41FA5}">
                          <a16:colId xmlns:a16="http://schemas.microsoft.com/office/drawing/2014/main" val="4281615035"/>
                        </a:ext>
                      </a:extLst>
                    </a:gridCol>
                  </a:tblGrid>
                  <a:tr h="370840">
                    <a:tc>
                      <a:txBody>
                        <a:bodyPr/>
                        <a:lstStyle/>
                        <a:p>
                          <a:r>
                            <a:rPr lang="pt-PT" dirty="0">
                              <a:solidFill>
                                <a:schemeClr val="tx1"/>
                              </a:solidFill>
                            </a:rPr>
                            <a:t>Rand</a:t>
                          </a:r>
                        </a:p>
                      </a:txBody>
                      <a:tcPr>
                        <a:solidFill>
                          <a:schemeClr val="accent1">
                            <a:lumMod val="20000"/>
                            <a:lumOff val="80000"/>
                          </a:schemeClr>
                        </a:solidFill>
                      </a:tcPr>
                    </a:tc>
                    <a:tc>
                      <a:txBody>
                        <a:bodyPr/>
                        <a:lstStyle/>
                        <a:p>
                          <a:endParaRPr lang="pt-PT"/>
                        </a:p>
                      </a:txBody>
                      <a:tcPr>
                        <a:blipFill>
                          <a:blip r:embed="rId9"/>
                          <a:stretch>
                            <a:fillRect l="-35801" t="-116393" r="-406" b="-959016"/>
                          </a:stretch>
                        </a:blipFill>
                      </a:tcPr>
                    </a:tc>
                    <a:extLst>
                      <a:ext uri="{0D108BD9-81ED-4DB2-BD59-A6C34878D82A}">
                        <a16:rowId xmlns:a16="http://schemas.microsoft.com/office/drawing/2014/main" val="3258823035"/>
                      </a:ext>
                    </a:extLst>
                  </a:tr>
                  <a:tr h="370840">
                    <a:tc>
                      <a:txBody>
                        <a:bodyPr/>
                        <a:lstStyle/>
                        <a:p>
                          <a:r>
                            <a:rPr lang="pt-PT" b="1" dirty="0"/>
                            <a:t>Jaccard</a:t>
                          </a:r>
                        </a:p>
                      </a:txBody>
                      <a:tcPr/>
                    </a:tc>
                    <a:tc>
                      <a:txBody>
                        <a:bodyPr/>
                        <a:lstStyle/>
                        <a:p>
                          <a:endParaRPr lang="pt-PT"/>
                        </a:p>
                      </a:txBody>
                      <a:tcPr>
                        <a:blipFill>
                          <a:blip r:embed="rId9"/>
                          <a:stretch>
                            <a:fillRect l="-35801" t="-216393" r="-406" b="-859016"/>
                          </a:stretch>
                        </a:blipFill>
                      </a:tcPr>
                    </a:tc>
                    <a:extLst>
                      <a:ext uri="{0D108BD9-81ED-4DB2-BD59-A6C34878D82A}">
                        <a16:rowId xmlns:a16="http://schemas.microsoft.com/office/drawing/2014/main" val="3140710606"/>
                      </a:ext>
                    </a:extLst>
                  </a:tr>
                  <a:tr h="649669">
                    <a:tc>
                      <a:txBody>
                        <a:bodyPr/>
                        <a:lstStyle/>
                        <a:p>
                          <a:r>
                            <a:rPr lang="pt-PT" b="1" dirty="0"/>
                            <a:t>Fowlkes &amp; Mallows</a:t>
                          </a:r>
                        </a:p>
                      </a:txBody>
                      <a:tcPr/>
                    </a:tc>
                    <a:tc>
                      <a:txBody>
                        <a:bodyPr/>
                        <a:lstStyle/>
                        <a:p>
                          <a:endParaRPr lang="pt-PT"/>
                        </a:p>
                      </a:txBody>
                      <a:tcPr>
                        <a:blipFill>
                          <a:blip r:embed="rId9"/>
                          <a:stretch>
                            <a:fillRect l="-35801" t="-180374" r="-406" b="-389720"/>
                          </a:stretch>
                        </a:blipFill>
                      </a:tcPr>
                    </a:tc>
                    <a:extLst>
                      <a:ext uri="{0D108BD9-81ED-4DB2-BD59-A6C34878D82A}">
                        <a16:rowId xmlns:a16="http://schemas.microsoft.com/office/drawing/2014/main" val="1611781940"/>
                      </a:ext>
                    </a:extLst>
                  </a:tr>
                  <a:tr h="370840">
                    <a:tc>
                      <a:txBody>
                        <a:bodyPr/>
                        <a:lstStyle/>
                        <a:p>
                          <a:r>
                            <a:rPr lang="pt-PT" b="1" dirty="0"/>
                            <a:t>Huberts</a:t>
                          </a:r>
                        </a:p>
                      </a:txBody>
                      <a:tcPr/>
                    </a:tc>
                    <a:tc>
                      <a:txBody>
                        <a:bodyPr/>
                        <a:lstStyle/>
                        <a:p>
                          <a:endParaRPr lang="pt-PT"/>
                        </a:p>
                      </a:txBody>
                      <a:tcPr>
                        <a:blipFill>
                          <a:blip r:embed="rId9"/>
                          <a:stretch>
                            <a:fillRect l="-35801" t="-500000" r="-406" b="-595000"/>
                          </a:stretch>
                        </a:blipFill>
                      </a:tcPr>
                    </a:tc>
                    <a:extLst>
                      <a:ext uri="{0D108BD9-81ED-4DB2-BD59-A6C34878D82A}">
                        <a16:rowId xmlns:a16="http://schemas.microsoft.com/office/drawing/2014/main" val="3846658020"/>
                      </a:ext>
                    </a:extLst>
                  </a:tr>
                  <a:tr h="738950">
                    <a:tc>
                      <a:txBody>
                        <a:bodyPr/>
                        <a:lstStyle/>
                        <a:p>
                          <a:r>
                            <a:rPr lang="pt-PT" b="1" dirty="0"/>
                            <a:t>Huberts Normalized</a:t>
                          </a:r>
                        </a:p>
                      </a:txBody>
                      <a:tcPr/>
                    </a:tc>
                    <a:tc>
                      <a:txBody>
                        <a:bodyPr/>
                        <a:lstStyle/>
                        <a:p>
                          <a:endParaRPr lang="pt-PT"/>
                        </a:p>
                      </a:txBody>
                      <a:tcPr>
                        <a:blipFill>
                          <a:blip r:embed="rId9"/>
                          <a:stretch>
                            <a:fillRect l="-35801" t="-295082" r="-406" b="-192623"/>
                          </a:stretch>
                        </a:blipFill>
                      </a:tcPr>
                    </a:tc>
                    <a:extLst>
                      <a:ext uri="{0D108BD9-81ED-4DB2-BD59-A6C34878D82A}">
                        <a16:rowId xmlns:a16="http://schemas.microsoft.com/office/drawing/2014/main" val="317188834"/>
                      </a:ext>
                    </a:extLst>
                  </a:tr>
                  <a:tr h="370840">
                    <a:tc>
                      <a:txBody>
                        <a:bodyPr/>
                        <a:lstStyle/>
                        <a:p>
                          <a:r>
                            <a:rPr lang="pt-PT" b="1" dirty="0"/>
                            <a:t>F-Measure</a:t>
                          </a:r>
                        </a:p>
                      </a:txBody>
                      <a:tcPr/>
                    </a:tc>
                    <a:tc>
                      <a:txBody>
                        <a:bodyPr/>
                        <a:lstStyle/>
                        <a:p>
                          <a:endParaRPr lang="pt-PT"/>
                        </a:p>
                      </a:txBody>
                      <a:tcPr>
                        <a:blipFill>
                          <a:blip r:embed="rId9"/>
                          <a:stretch>
                            <a:fillRect l="-35801" t="-790164" r="-406" b="-285246"/>
                          </a:stretch>
                        </a:blipFill>
                      </a:tcPr>
                    </a:tc>
                    <a:extLst>
                      <a:ext uri="{0D108BD9-81ED-4DB2-BD59-A6C34878D82A}">
                        <a16:rowId xmlns:a16="http://schemas.microsoft.com/office/drawing/2014/main" val="1650196530"/>
                      </a:ext>
                    </a:extLst>
                  </a:tr>
                  <a:tr h="403543">
                    <a:tc>
                      <a:txBody>
                        <a:bodyPr/>
                        <a:lstStyle/>
                        <a:p>
                          <a:r>
                            <a:rPr lang="pt-PT" b="1" dirty="0"/>
                            <a:t>Minkowski</a:t>
                          </a:r>
                        </a:p>
                      </a:txBody>
                      <a:tcPr/>
                    </a:tc>
                    <a:tc>
                      <a:txBody>
                        <a:bodyPr/>
                        <a:lstStyle/>
                        <a:p>
                          <a:endParaRPr lang="pt-PT"/>
                        </a:p>
                      </a:txBody>
                      <a:tcPr>
                        <a:blipFill>
                          <a:blip r:embed="rId9"/>
                          <a:stretch>
                            <a:fillRect l="-35801" t="-822727" r="-406" b="-163636"/>
                          </a:stretch>
                        </a:blipFill>
                      </a:tcPr>
                    </a:tc>
                    <a:extLst>
                      <a:ext uri="{0D108BD9-81ED-4DB2-BD59-A6C34878D82A}">
                        <a16:rowId xmlns:a16="http://schemas.microsoft.com/office/drawing/2014/main" val="1234984709"/>
                      </a:ext>
                    </a:extLst>
                  </a:tr>
                </a:tbl>
              </a:graphicData>
            </a:graphic>
          </p:graphicFrame>
        </mc:Fallback>
      </mc:AlternateContent>
    </p:spTree>
    <p:extLst>
      <p:ext uri="{BB962C8B-B14F-4D97-AF65-F5344CB8AC3E}">
        <p14:creationId xmlns:p14="http://schemas.microsoft.com/office/powerpoint/2010/main" val="1381341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6013</TotalTime>
  <Words>1554</Words>
  <Application>Microsoft Office PowerPoint</Application>
  <PresentationFormat>Widescreen</PresentationFormat>
  <Paragraphs>291</Paragraphs>
  <Slides>32</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Abadi</vt:lpstr>
      <vt:lpstr>Arial</vt:lpstr>
      <vt:lpstr>Calibri</vt:lpstr>
      <vt:lpstr>Cambria Math</vt:lpstr>
      <vt:lpstr>CMBX12</vt:lpstr>
      <vt:lpstr>Courier New</vt:lpstr>
      <vt:lpstr>Tw Cen MT</vt:lpstr>
      <vt:lpstr>Tw Cen MT Condensed</vt:lpstr>
      <vt:lpstr>Wingdings</vt:lpstr>
      <vt:lpstr>Wingdings 3</vt:lpstr>
      <vt:lpstr>Integral</vt:lpstr>
      <vt:lpstr>Temporal sequence alignment for clustering longitudinal clinical data</vt:lpstr>
      <vt:lpstr>Introduction</vt:lpstr>
      <vt:lpstr>Work from aliclu by Kishan rama</vt:lpstr>
      <vt:lpstr>OBjectives</vt:lpstr>
      <vt:lpstr>Related Work</vt:lpstr>
      <vt:lpstr>Methods of evaluation</vt:lpstr>
      <vt:lpstr>Related Work</vt:lpstr>
      <vt:lpstr>External clustering validation measures</vt:lpstr>
      <vt:lpstr>External clustering validation measures</vt:lpstr>
      <vt:lpstr>External clustering validation measures</vt:lpstr>
      <vt:lpstr>External clustering validation measures</vt:lpstr>
      <vt:lpstr>Related Work</vt:lpstr>
      <vt:lpstr>internal clustering validation measures</vt:lpstr>
      <vt:lpstr>internal clustering validation measures</vt:lpstr>
      <vt:lpstr>internal clustering validation measures</vt:lpstr>
      <vt:lpstr>Related Work</vt:lpstr>
      <vt:lpstr>relative clustering validation measures</vt:lpstr>
      <vt:lpstr>relative clustering validation measures</vt:lpstr>
      <vt:lpstr>relative clustering validation measures</vt:lpstr>
      <vt:lpstr>Proposed Solution</vt:lpstr>
      <vt:lpstr>Preliminary Results</vt:lpstr>
      <vt:lpstr>New metrics</vt:lpstr>
      <vt:lpstr>Procedure</vt:lpstr>
      <vt:lpstr>Synthetic Dataset Generation</vt:lpstr>
      <vt:lpstr>How decision is made</vt:lpstr>
      <vt:lpstr>Ward Distance</vt:lpstr>
      <vt:lpstr>Single Distance</vt:lpstr>
      <vt:lpstr>Complete Distance</vt:lpstr>
      <vt:lpstr>Average Distance</vt:lpstr>
      <vt:lpstr>Centroid Distance</vt:lpstr>
      <vt:lpstr>Final notes</vt:lpstr>
      <vt:lpstr>Work Planning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with Block-wise Missing Data to Diagnose Psychiatric Disorders</dc:title>
  <dc:creator>Pedro Lindeza</dc:creator>
  <cp:lastModifiedBy>Nuno</cp:lastModifiedBy>
  <cp:revision>99</cp:revision>
  <dcterms:created xsi:type="dcterms:W3CDTF">2019-01-24T14:49:18Z</dcterms:created>
  <dcterms:modified xsi:type="dcterms:W3CDTF">2020-06-25T13:42:19Z</dcterms:modified>
</cp:coreProperties>
</file>